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Tlab 라곰 Bold" charset="1" panose="02000600000000000000"/>
      <p:regular r:id="rId41"/>
    </p:embeddedFont>
    <p:embeddedFont>
      <p:font typeface="210 디딤고딕 Light" charset="1" panose="02020503020101020101"/>
      <p:regular r:id="rId42"/>
    </p:embeddedFont>
    <p:embeddedFont>
      <p:font typeface="210 디딤고딕" charset="1" panose="02020503020101020101"/>
      <p:regular r:id="rId43"/>
    </p:embeddedFont>
    <p:embeddedFont>
      <p:font typeface="Chonburi" charset="1" panose="000005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notesMasters/notesMaster1.xml" Type="http://schemas.openxmlformats.org/officeDocument/2006/relationships/notesMaster"/><Relationship Id="rId45" Target="theme/theme2.xml" Type="http://schemas.openxmlformats.org/officeDocument/2006/relationships/theme"/><Relationship Id="rId46" Target="notesSlides/notesSlide1.xml" Type="http://schemas.openxmlformats.org/officeDocument/2006/relationships/notesSlide"/><Relationship Id="rId47" Target="fonts/font47.fntdata" Type="http://schemas.openxmlformats.org/officeDocument/2006/relationships/font"/><Relationship Id="rId48" Target="notesSlides/notesSlide2.xml" Type="http://schemas.openxmlformats.org/officeDocument/2006/relationships/notesSlide"/><Relationship Id="rId49" Target="notesSlides/notesSlide3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4.xml" Type="http://schemas.openxmlformats.org/officeDocument/2006/relationships/notesSlide"/><Relationship Id="rId51" Target="notesSlides/notesSlide5.xml" Type="http://schemas.openxmlformats.org/officeDocument/2006/relationships/notesSlide"/><Relationship Id="rId52" Target="notesSlides/notesSlide6.xml" Type="http://schemas.openxmlformats.org/officeDocument/2006/relationships/notesSlide"/><Relationship Id="rId53" Target="notesSlides/notesSlide7.xml" Type="http://schemas.openxmlformats.org/officeDocument/2006/relationships/notesSlide"/><Relationship Id="rId54" Target="notesSlides/notesSlide8.xml" Type="http://schemas.openxmlformats.org/officeDocument/2006/relationships/notesSlide"/><Relationship Id="rId55" Target="notesSlides/notesSlide9.xml" Type="http://schemas.openxmlformats.org/officeDocument/2006/relationships/notesSlide"/><Relationship Id="rId56" Target="notesSlides/notesSlide10.xml" Type="http://schemas.openxmlformats.org/officeDocument/2006/relationships/notesSlide"/><Relationship Id="rId57" Target="notesSlides/notesSlide11.xml" Type="http://schemas.openxmlformats.org/officeDocument/2006/relationships/notesSlide"/><Relationship Id="rId58" Target="notesSlides/notesSlide12.xml" Type="http://schemas.openxmlformats.org/officeDocument/2006/relationships/notesSlide"/><Relationship Id="rId59" Target="notesSlides/notesSlide13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4.xml" Type="http://schemas.openxmlformats.org/officeDocument/2006/relationships/notesSlide"/><Relationship Id="rId61" Target="notesSlides/notesSlide15.xml" Type="http://schemas.openxmlformats.org/officeDocument/2006/relationships/notesSlide"/><Relationship Id="rId62" Target="notesSlides/notesSlide16.xml" Type="http://schemas.openxmlformats.org/officeDocument/2006/relationships/notesSlide"/><Relationship Id="rId63" Target="notesSlides/notesSlide17.xml" Type="http://schemas.openxmlformats.org/officeDocument/2006/relationships/notesSlide"/><Relationship Id="rId64" Target="notesSlides/notesSlide18.xml" Type="http://schemas.openxmlformats.org/officeDocument/2006/relationships/notesSlide"/><Relationship Id="rId65" Target="notesSlides/notesSlide19.xml" Type="http://schemas.openxmlformats.org/officeDocument/2006/relationships/notesSlide"/><Relationship Id="rId66" Target="notesSlides/notesSlide20.xml" Type="http://schemas.openxmlformats.org/officeDocument/2006/relationships/notesSlide"/><Relationship Id="rId67" Target="notesSlides/notesSlide21.xml" Type="http://schemas.openxmlformats.org/officeDocument/2006/relationships/notesSlide"/><Relationship Id="rId68" Target="notesSlides/notesSlide22.xml" Type="http://schemas.openxmlformats.org/officeDocument/2006/relationships/notesSlide"/><Relationship Id="rId69" Target="notesSlides/notesSlide23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4.xml" Type="http://schemas.openxmlformats.org/officeDocument/2006/relationships/notesSlide"/><Relationship Id="rId71" Target="notesSlides/notesSlide25.xml" Type="http://schemas.openxmlformats.org/officeDocument/2006/relationships/notesSlide"/><Relationship Id="rId72" Target="notesSlides/notesSlide26.xml" Type="http://schemas.openxmlformats.org/officeDocument/2006/relationships/notesSlide"/><Relationship Id="rId73" Target="notesSlides/notesSlide27.xml" Type="http://schemas.openxmlformats.org/officeDocument/2006/relationships/notesSlide"/><Relationship Id="rId74" Target="notesSlides/notesSlide28.xml" Type="http://schemas.openxmlformats.org/officeDocument/2006/relationships/notesSlide"/><Relationship Id="rId75" Target="notesSlides/notesSlide29.xml" Type="http://schemas.openxmlformats.org/officeDocument/2006/relationships/notesSlide"/><Relationship Id="rId76" Target="notesSlides/notesSlide30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배경 설명</a:t>
            </a:r>
          </a:p>
          <a:p>
            <a:r>
              <a:rPr lang="en-US"/>
              <a:t>- 현재 약 1억개의 음원 개수</a:t>
            </a:r>
          </a:p>
          <a:p>
            <a:r>
              <a:rPr lang="en-US"/>
              <a:t>- 매 월 약 300만 개의 음원이 추가 등록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"조건부 JOIN 최적화"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"최적화 쿼리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"최적화 결과 비교"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"최적화 적용 효과"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"앨범 검색 출력 페이지"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"아티스트 검색 출력페이지"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"그룹 검색 출력 페이지"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"초성 검색 구현 방법 2가지 간단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"초성 MYSQL 함수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"초성 테이블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"ERD"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"선택한 초성 검색 구현 방법"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"초성 검색 쿼리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"초성 검색 페이지"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"그룹 테이블 추가 이유"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"기존 문제점 그림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"적용 과정"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"그룹 페이지 적용 결과"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"프로젝트 시현"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"프로젝트 주요 성과"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"프로젝트 개선 방향"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"대용량 데이터 준비"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"Q&amp;A"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"검색 결과 출력 로직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"앨범 쿼리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"앨범 쿼리 성능 분석"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"사전 집계 최적화 계획"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"집계 테이블 적용"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"집계 테이블 데이터 예시"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0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746289" y="2367251"/>
            <a:ext cx="6795423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REST Project Presentation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583881" y="4577083"/>
            <a:ext cx="13128327" cy="133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sz="100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REST 프로젝트 결과 발표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82021" y="7175242"/>
            <a:ext cx="5132047" cy="214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팀원: 김동환 김현우 정윤정 </a:t>
            </a:r>
          </a:p>
          <a:p>
            <a:pPr algn="ctr">
              <a:lnSpc>
                <a:spcPts val="4284"/>
              </a:lnSpc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박성준 장동필   </a:t>
            </a:r>
          </a:p>
          <a:p>
            <a:pPr algn="ctr">
              <a:lnSpc>
                <a:spcPts val="4284"/>
              </a:lnSpc>
            </a:pPr>
          </a:p>
          <a:p>
            <a:pPr algn="ctr">
              <a:lnSpc>
                <a:spcPts val="4284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2720470" y="7233917"/>
            <a:ext cx="3444153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발표자 김영웅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541711" y="7233917"/>
            <a:ext cx="3444153" cy="105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기간: </a:t>
            </a:r>
          </a:p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24.08.13 ~ 24.09.09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759922" y="2738849"/>
            <a:ext cx="6724861" cy="3775885"/>
          </a:xfrm>
          <a:custGeom>
            <a:avLst/>
            <a:gdLst/>
            <a:ahLst/>
            <a:cxnLst/>
            <a:rect r="r" b="b" t="t" l="l"/>
            <a:pathLst>
              <a:path h="3775885" w="6724861">
                <a:moveTo>
                  <a:pt x="0" y="0"/>
                </a:moveTo>
                <a:lnTo>
                  <a:pt x="6724860" y="0"/>
                </a:lnTo>
                <a:lnTo>
                  <a:pt x="6724860" y="3775885"/>
                </a:lnTo>
                <a:lnTo>
                  <a:pt x="0" y="37758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759922" y="8105689"/>
            <a:ext cx="6724861" cy="490071"/>
          </a:xfrm>
          <a:custGeom>
            <a:avLst/>
            <a:gdLst/>
            <a:ahLst/>
            <a:cxnLst/>
            <a:rect r="r" b="b" t="t" l="l"/>
            <a:pathLst>
              <a:path h="490071" w="6724861">
                <a:moveTo>
                  <a:pt x="0" y="0"/>
                </a:moveTo>
                <a:lnTo>
                  <a:pt x="6724860" y="0"/>
                </a:lnTo>
                <a:lnTo>
                  <a:pt x="6724860" y="490071"/>
                </a:lnTo>
                <a:lnTo>
                  <a:pt x="0" y="490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759922" y="7049273"/>
            <a:ext cx="6724861" cy="526929"/>
          </a:xfrm>
          <a:custGeom>
            <a:avLst/>
            <a:gdLst/>
            <a:ahLst/>
            <a:cxnLst/>
            <a:rect r="r" b="b" t="t" l="l"/>
            <a:pathLst>
              <a:path h="526929" w="6724861">
                <a:moveTo>
                  <a:pt x="0" y="0"/>
                </a:moveTo>
                <a:lnTo>
                  <a:pt x="6724860" y="0"/>
                </a:lnTo>
                <a:lnTo>
                  <a:pt x="6724860" y="526929"/>
                </a:lnTo>
                <a:lnTo>
                  <a:pt x="0" y="5269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89" t="0" r="-2889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진행: 앨범 검색 쿼리 최적화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31969" y="2526476"/>
            <a:ext cx="7050405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풀 테이블 스캔: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앞 와일드카드 검색인 경우 모든 테이블을 스캔할 수 밖에 없음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앞 와일드카드 검색이 필요하다고 판단.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최적화 할 수 없는 부분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31969" y="4569641"/>
            <a:ext cx="7050405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Non-Unique Key Lookup: 조건부 조인 최적화 필요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조인이 자주 일어나면 쿼리 코스트가 높게 책정됨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전체 테이블에 대한 조인이 이루어지고 있음.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데이터 개수가 670,000개인 songs 테이블 JOIN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특정 조건에만 조인하도록 최적화 할 수 있음.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31969" y="6614341"/>
            <a:ext cx="705040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집계함수 count: 사전 집계 최적화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검색할 때 마다 count 함수를 실행하므로 성능에 문제가 있음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집계 함수 테이블(*)을 생성해 최적화 할 수 있음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        * 집계 함수를 미리 실행해 저장해두는 테이블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사전 집계 최적화: 계획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366281" y="3856235"/>
            <a:ext cx="1613759" cy="1313374"/>
            <a:chOff x="0" y="0"/>
            <a:chExt cx="755596" cy="6149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755596" cy="66257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사전 집계</a:t>
              </a:r>
            </a:p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최적화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4980040" y="3901940"/>
            <a:ext cx="9941679" cy="1427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4" indent="-205107" lvl="1">
              <a:lnSpc>
                <a:spcPts val="2907"/>
              </a:lnSpc>
              <a:buFont typeface="Arial"/>
              <a:buChar char="•"/>
            </a:pP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정의: SUM, COUNT, AVG 등의 집계 함수 결과를 미리 계산하여 저장한 테이블을 활용.</a:t>
            </a:r>
          </a:p>
          <a:p>
            <a:pPr algn="just">
              <a:lnSpc>
                <a:spcPts val="2907"/>
              </a:lnSpc>
            </a:pPr>
          </a:p>
          <a:p>
            <a:pPr algn="just" marL="410214" indent="-205107" lvl="1">
              <a:lnSpc>
                <a:spcPts val="2907"/>
              </a:lnSpc>
              <a:buFont typeface="Arial"/>
              <a:buChar char="•"/>
            </a:pP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장점: 쿼리 실행 시 연산 부담 감소, 성능 향상.</a:t>
            </a:r>
          </a:p>
          <a:p>
            <a:pPr algn="just">
              <a:lnSpc>
                <a:spcPts val="2754"/>
              </a:lnSpc>
              <a:spcBef>
                <a:spcPct val="0"/>
              </a:spcBef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3366281" y="3851297"/>
            <a:ext cx="11555438" cy="1313374"/>
            <a:chOff x="0" y="0"/>
            <a:chExt cx="5410502" cy="61495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410502" cy="614950"/>
            </a:xfrm>
            <a:custGeom>
              <a:avLst/>
              <a:gdLst/>
              <a:ahLst/>
              <a:cxnLst/>
              <a:rect r="r" b="b" t="t" l="l"/>
              <a:pathLst>
                <a:path h="614950" w="5410502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5410502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912322" y="2734923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방향성 설정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3366281" y="5871470"/>
            <a:ext cx="11555438" cy="2409755"/>
            <a:chOff x="0" y="0"/>
            <a:chExt cx="5410502" cy="112829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410502" cy="1128298"/>
            </a:xfrm>
            <a:custGeom>
              <a:avLst/>
              <a:gdLst/>
              <a:ahLst/>
              <a:cxnLst/>
              <a:rect r="r" b="b" t="t" l="l"/>
              <a:pathLst>
                <a:path h="1128298" w="5410502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1108869"/>
                  </a:lnTo>
                  <a:cubicBezTo>
                    <a:pt x="5410502" y="1119599"/>
                    <a:pt x="5401804" y="1128298"/>
                    <a:pt x="5391073" y="1128298"/>
                  </a:cubicBezTo>
                  <a:lnTo>
                    <a:pt x="19429" y="1128298"/>
                  </a:lnTo>
                  <a:cubicBezTo>
                    <a:pt x="8699" y="1128298"/>
                    <a:pt x="0" y="1119599"/>
                    <a:pt x="0" y="1108869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5410502" cy="1147348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3366281" y="5871470"/>
            <a:ext cx="1613759" cy="2409755"/>
            <a:chOff x="0" y="0"/>
            <a:chExt cx="755596" cy="112829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55596" cy="1128298"/>
            </a:xfrm>
            <a:custGeom>
              <a:avLst/>
              <a:gdLst/>
              <a:ahLst/>
              <a:cxnLst/>
              <a:rect r="r" b="b" t="t" l="l"/>
              <a:pathLst>
                <a:path h="1128298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989172"/>
                  </a:lnTo>
                  <a:cubicBezTo>
                    <a:pt x="755596" y="1026071"/>
                    <a:pt x="740938" y="1061458"/>
                    <a:pt x="714847" y="1087549"/>
                  </a:cubicBezTo>
                  <a:cubicBezTo>
                    <a:pt x="688756" y="1113641"/>
                    <a:pt x="653369" y="1128298"/>
                    <a:pt x="616470" y="1128298"/>
                  </a:cubicBezTo>
                  <a:lnTo>
                    <a:pt x="139126" y="1128298"/>
                  </a:lnTo>
                  <a:cubicBezTo>
                    <a:pt x="62289" y="1128298"/>
                    <a:pt x="0" y="1066010"/>
                    <a:pt x="0" y="989172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755596" cy="117592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최적화 </a:t>
              </a:r>
            </a:p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적용 근거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4980040" y="5958005"/>
            <a:ext cx="9941679" cy="251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4" indent="-205107" lvl="1">
              <a:lnSpc>
                <a:spcPts val="2907"/>
              </a:lnSpc>
              <a:buFont typeface="Arial"/>
              <a:buChar char="•"/>
            </a:pP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문제:</a:t>
            </a: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- </a:t>
            </a: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검색 시 매번 COUNT 함수 실행, 성능 저하.</a:t>
            </a: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- </a:t>
            </a: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정렬 시 좋아요 정보 조회로 인한 빈번한 JOIN 발생.</a:t>
            </a:r>
          </a:p>
          <a:p>
            <a:pPr algn="just">
              <a:lnSpc>
                <a:spcPts val="2907"/>
              </a:lnSpc>
            </a:pPr>
          </a:p>
          <a:p>
            <a:pPr algn="just" marL="410214" indent="-205107" lvl="1">
              <a:lnSpc>
                <a:spcPts val="2907"/>
              </a:lnSpc>
              <a:buFont typeface="Arial"/>
              <a:buChar char="•"/>
            </a:pP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해결:</a:t>
            </a: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- </a:t>
            </a: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좋아요 통계 테이블 생성: 앨범, 음원, 아티스트 등 다양한 좋아요 집계 데이터 저장.</a:t>
            </a:r>
          </a:p>
          <a:p>
            <a:pPr algn="just">
              <a:lnSpc>
                <a:spcPts val="27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사전 집계 최적화:적용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12322" y="2734923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집계 테이블 적용 방법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3366281" y="3851297"/>
            <a:ext cx="12445401" cy="3611810"/>
            <a:chOff x="0" y="0"/>
            <a:chExt cx="5827202" cy="169112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827202" cy="1691126"/>
            </a:xfrm>
            <a:custGeom>
              <a:avLst/>
              <a:gdLst/>
              <a:ahLst/>
              <a:cxnLst/>
              <a:rect r="r" b="b" t="t" l="l"/>
              <a:pathLst>
                <a:path h="1691126" w="5827202">
                  <a:moveTo>
                    <a:pt x="18040" y="0"/>
                  </a:moveTo>
                  <a:lnTo>
                    <a:pt x="5809162" y="0"/>
                  </a:lnTo>
                  <a:cubicBezTo>
                    <a:pt x="5813947" y="0"/>
                    <a:pt x="5818535" y="1901"/>
                    <a:pt x="5821918" y="5284"/>
                  </a:cubicBezTo>
                  <a:cubicBezTo>
                    <a:pt x="5825301" y="8667"/>
                    <a:pt x="5827202" y="13256"/>
                    <a:pt x="5827202" y="18040"/>
                  </a:cubicBezTo>
                  <a:lnTo>
                    <a:pt x="5827202" y="1673086"/>
                  </a:lnTo>
                  <a:cubicBezTo>
                    <a:pt x="5827202" y="1677871"/>
                    <a:pt x="5825301" y="1682459"/>
                    <a:pt x="5821918" y="1685842"/>
                  </a:cubicBezTo>
                  <a:cubicBezTo>
                    <a:pt x="5818535" y="1689226"/>
                    <a:pt x="5813947" y="1691126"/>
                    <a:pt x="5809162" y="1691126"/>
                  </a:cubicBezTo>
                  <a:lnTo>
                    <a:pt x="18040" y="1691126"/>
                  </a:lnTo>
                  <a:cubicBezTo>
                    <a:pt x="13256" y="1691126"/>
                    <a:pt x="8667" y="1689226"/>
                    <a:pt x="5284" y="1685842"/>
                  </a:cubicBezTo>
                  <a:cubicBezTo>
                    <a:pt x="1901" y="1682459"/>
                    <a:pt x="0" y="1677871"/>
                    <a:pt x="0" y="1673086"/>
                  </a:cubicBezTo>
                  <a:lnTo>
                    <a:pt x="0" y="18040"/>
                  </a:lnTo>
                  <a:cubicBezTo>
                    <a:pt x="0" y="13256"/>
                    <a:pt x="1901" y="8667"/>
                    <a:pt x="5284" y="5284"/>
                  </a:cubicBezTo>
                  <a:cubicBezTo>
                    <a:pt x="8667" y="1901"/>
                    <a:pt x="13256" y="0"/>
                    <a:pt x="180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5827202" cy="171017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076949" y="4139709"/>
            <a:ext cx="10734733" cy="313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구성: TYPE, ITEM_ID, COUNT 컬럼</a:t>
            </a:r>
          </a:p>
          <a:p>
            <a:pPr algn="just">
              <a:lnSpc>
                <a:spcPts val="3213"/>
              </a:lnSpc>
            </a:pP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type: 데이터 출처 (앨범, 음원 등)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item_id: 가져온 열의 데이터의 PK 아이디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count: 가져온 열의 좋아요 개수</a:t>
            </a:r>
          </a:p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업데이트: 테이블 변경시 실시간 반영, 이용자가 많을 경우 새벽 시간대 업데이트 가능.</a:t>
            </a:r>
          </a:p>
          <a:p>
            <a:pPr algn="just">
              <a:lnSpc>
                <a:spcPts val="2754"/>
              </a:lnSpc>
              <a:spcBef>
                <a:spcPct val="0"/>
              </a:spcBef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2912322" y="3851297"/>
            <a:ext cx="2067718" cy="3611810"/>
            <a:chOff x="0" y="0"/>
            <a:chExt cx="968150" cy="16911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68150" cy="1691126"/>
            </a:xfrm>
            <a:custGeom>
              <a:avLst/>
              <a:gdLst/>
              <a:ahLst/>
              <a:cxnLst/>
              <a:rect r="r" b="b" t="t" l="l"/>
              <a:pathLst>
                <a:path h="1691126" w="968150">
                  <a:moveTo>
                    <a:pt x="108581" y="0"/>
                  </a:moveTo>
                  <a:lnTo>
                    <a:pt x="859568" y="0"/>
                  </a:lnTo>
                  <a:cubicBezTo>
                    <a:pt x="888366" y="0"/>
                    <a:pt x="915984" y="11440"/>
                    <a:pt x="936347" y="31803"/>
                  </a:cubicBezTo>
                  <a:cubicBezTo>
                    <a:pt x="956710" y="52166"/>
                    <a:pt x="968150" y="79784"/>
                    <a:pt x="968150" y="108581"/>
                  </a:cubicBezTo>
                  <a:lnTo>
                    <a:pt x="968150" y="1582545"/>
                  </a:lnTo>
                  <a:cubicBezTo>
                    <a:pt x="968150" y="1642513"/>
                    <a:pt x="919536" y="1691126"/>
                    <a:pt x="859568" y="1691126"/>
                  </a:cubicBezTo>
                  <a:lnTo>
                    <a:pt x="108581" y="1691126"/>
                  </a:lnTo>
                  <a:cubicBezTo>
                    <a:pt x="48614" y="1691126"/>
                    <a:pt x="0" y="1642513"/>
                    <a:pt x="0" y="1582545"/>
                  </a:cubicBezTo>
                  <a:lnTo>
                    <a:pt x="0" y="108581"/>
                  </a:lnTo>
                  <a:cubicBezTo>
                    <a:pt x="0" y="48614"/>
                    <a:pt x="48614" y="0"/>
                    <a:pt x="10858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968150" cy="173875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적용 방법</a:t>
              </a: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(집계 테이블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데이터)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912322" y="3525498"/>
            <a:ext cx="5444621" cy="4938145"/>
          </a:xfrm>
          <a:custGeom>
            <a:avLst/>
            <a:gdLst/>
            <a:ahLst/>
            <a:cxnLst/>
            <a:rect r="r" b="b" t="t" l="l"/>
            <a:pathLst>
              <a:path h="4938145" w="5444621">
                <a:moveTo>
                  <a:pt x="0" y="0"/>
                </a:moveTo>
                <a:lnTo>
                  <a:pt x="5444621" y="0"/>
                </a:lnTo>
                <a:lnTo>
                  <a:pt x="5444621" y="4938145"/>
                </a:lnTo>
                <a:lnTo>
                  <a:pt x="0" y="4938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사전 집계 최적화:테이블 구조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12322" y="2734923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집계 테이블 저장 예시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994570" y="2879581"/>
            <a:ext cx="11828026" cy="1874849"/>
            <a:chOff x="0" y="0"/>
            <a:chExt cx="5538134" cy="87784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38134" cy="877844"/>
            </a:xfrm>
            <a:custGeom>
              <a:avLst/>
              <a:gdLst/>
              <a:ahLst/>
              <a:cxnLst/>
              <a:rect r="r" b="b" t="t" l="l"/>
              <a:pathLst>
                <a:path h="877844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858862"/>
                  </a:lnTo>
                  <a:cubicBezTo>
                    <a:pt x="5538134" y="869346"/>
                    <a:pt x="5529636" y="877844"/>
                    <a:pt x="5519152" y="877844"/>
                  </a:cubicBezTo>
                  <a:lnTo>
                    <a:pt x="18982" y="877844"/>
                  </a:lnTo>
                  <a:cubicBezTo>
                    <a:pt x="8498" y="877844"/>
                    <a:pt x="0" y="869346"/>
                    <a:pt x="0" y="858862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5538134" cy="896894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994570" y="2879581"/>
            <a:ext cx="1712882" cy="1874849"/>
            <a:chOff x="0" y="0"/>
            <a:chExt cx="802008" cy="87784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02008" cy="877844"/>
            </a:xfrm>
            <a:custGeom>
              <a:avLst/>
              <a:gdLst/>
              <a:ahLst/>
              <a:cxnLst/>
              <a:rect r="r" b="b" t="t" l="l"/>
              <a:pathLst>
                <a:path h="877844" w="802008">
                  <a:moveTo>
                    <a:pt x="131075" y="0"/>
                  </a:moveTo>
                  <a:lnTo>
                    <a:pt x="670933" y="0"/>
                  </a:lnTo>
                  <a:cubicBezTo>
                    <a:pt x="705696" y="0"/>
                    <a:pt x="739036" y="13810"/>
                    <a:pt x="763617" y="38391"/>
                  </a:cubicBezTo>
                  <a:cubicBezTo>
                    <a:pt x="788198" y="62972"/>
                    <a:pt x="802008" y="96312"/>
                    <a:pt x="802008" y="131075"/>
                  </a:cubicBezTo>
                  <a:lnTo>
                    <a:pt x="802008" y="746769"/>
                  </a:lnTo>
                  <a:cubicBezTo>
                    <a:pt x="802008" y="819160"/>
                    <a:pt x="743324" y="877844"/>
                    <a:pt x="670933" y="877844"/>
                  </a:cubicBezTo>
                  <a:lnTo>
                    <a:pt x="131075" y="877844"/>
                  </a:lnTo>
                  <a:cubicBezTo>
                    <a:pt x="96312" y="877844"/>
                    <a:pt x="62972" y="864034"/>
                    <a:pt x="38391" y="839453"/>
                  </a:cubicBezTo>
                  <a:cubicBezTo>
                    <a:pt x="13810" y="814872"/>
                    <a:pt x="0" y="781532"/>
                    <a:pt x="0" y="746769"/>
                  </a:cubicBezTo>
                  <a:lnTo>
                    <a:pt x="0" y="131075"/>
                  </a:lnTo>
                  <a:cubicBezTo>
                    <a:pt x="0" y="96312"/>
                    <a:pt x="13810" y="62972"/>
                    <a:pt x="38391" y="38391"/>
                  </a:cubicBezTo>
                  <a:cubicBezTo>
                    <a:pt x="62972" y="13810"/>
                    <a:pt x="96312" y="0"/>
                    <a:pt x="13107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02008" cy="92546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최적화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계획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8908583" y="4754429"/>
            <a:ext cx="0" cy="14947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4096191" y="6249162"/>
            <a:ext cx="9624783" cy="1179757"/>
          </a:xfrm>
          <a:custGeom>
            <a:avLst/>
            <a:gdLst/>
            <a:ahLst/>
            <a:cxnLst/>
            <a:rect r="r" b="b" t="t" l="l"/>
            <a:pathLst>
              <a:path h="1179757" w="9624783">
                <a:moveTo>
                  <a:pt x="0" y="0"/>
                </a:moveTo>
                <a:lnTo>
                  <a:pt x="9624783" y="0"/>
                </a:lnTo>
                <a:lnTo>
                  <a:pt x="9624783" y="1179757"/>
                </a:lnTo>
                <a:lnTo>
                  <a:pt x="0" y="1179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15400" r="-52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조건부 JOIN 최적화: 계획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707452" y="2972123"/>
            <a:ext cx="10585979" cy="11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JOIN 조건 설정</a:t>
            </a:r>
          </a:p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EXISTS 함수를 이용해 설정한 조건이 TRUE인 경우만 JOIN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6539921"/>
            <a:ext cx="16230600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keyword로 검색된 결과만 JOIN이 되도록 조건 설정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843670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4577079" y="2264815"/>
            <a:ext cx="2694202" cy="6618066"/>
          </a:xfrm>
          <a:custGeom>
            <a:avLst/>
            <a:gdLst/>
            <a:ahLst/>
            <a:cxnLst/>
            <a:rect r="r" b="b" t="t" l="l"/>
            <a:pathLst>
              <a:path h="6618066" w="2694202">
                <a:moveTo>
                  <a:pt x="0" y="0"/>
                </a:moveTo>
                <a:lnTo>
                  <a:pt x="2694202" y="0"/>
                </a:lnTo>
                <a:lnTo>
                  <a:pt x="2694202" y="6618065"/>
                </a:lnTo>
                <a:lnTo>
                  <a:pt x="0" y="6618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144000" y="4223898"/>
            <a:ext cx="6761983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Exists 함수로 해당 조건이 만족할 경우만 JOIN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서브 쿼리를 사용해 데이터를 가져옴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직접 JOIN문이 사라짐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조건부 JOIN 최적화: 최적화 적용 쿼리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719245" y="3230008"/>
            <a:ext cx="4944108" cy="3544007"/>
          </a:xfrm>
          <a:custGeom>
            <a:avLst/>
            <a:gdLst/>
            <a:ahLst/>
            <a:cxnLst/>
            <a:rect r="r" b="b" t="t" l="l"/>
            <a:pathLst>
              <a:path h="3544007" w="4944108">
                <a:moveTo>
                  <a:pt x="0" y="0"/>
                </a:moveTo>
                <a:lnTo>
                  <a:pt x="4944108" y="0"/>
                </a:lnTo>
                <a:lnTo>
                  <a:pt x="4944108" y="3544007"/>
                </a:lnTo>
                <a:lnTo>
                  <a:pt x="0" y="3544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625627" y="3230008"/>
            <a:ext cx="6311885" cy="3544007"/>
          </a:xfrm>
          <a:custGeom>
            <a:avLst/>
            <a:gdLst/>
            <a:ahLst/>
            <a:cxnLst/>
            <a:rect r="r" b="b" t="t" l="l"/>
            <a:pathLst>
              <a:path h="3544007" w="6311885">
                <a:moveTo>
                  <a:pt x="0" y="0"/>
                </a:moveTo>
                <a:lnTo>
                  <a:pt x="6311885" y="0"/>
                </a:lnTo>
                <a:lnTo>
                  <a:pt x="6311885" y="3544007"/>
                </a:lnTo>
                <a:lnTo>
                  <a:pt x="0" y="3544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625627" y="8065707"/>
            <a:ext cx="6311885" cy="459975"/>
          </a:xfrm>
          <a:custGeom>
            <a:avLst/>
            <a:gdLst/>
            <a:ahLst/>
            <a:cxnLst/>
            <a:rect r="r" b="b" t="t" l="l"/>
            <a:pathLst>
              <a:path h="459975" w="6311885">
                <a:moveTo>
                  <a:pt x="0" y="0"/>
                </a:moveTo>
                <a:lnTo>
                  <a:pt x="6311885" y="0"/>
                </a:lnTo>
                <a:lnTo>
                  <a:pt x="6311885" y="459976"/>
                </a:lnTo>
                <a:lnTo>
                  <a:pt x="0" y="459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625627" y="7171087"/>
            <a:ext cx="6311885" cy="494570"/>
          </a:xfrm>
          <a:custGeom>
            <a:avLst/>
            <a:gdLst/>
            <a:ahLst/>
            <a:cxnLst/>
            <a:rect r="r" b="b" t="t" l="l"/>
            <a:pathLst>
              <a:path h="494570" w="6311885">
                <a:moveTo>
                  <a:pt x="0" y="0"/>
                </a:moveTo>
                <a:lnTo>
                  <a:pt x="6311885" y="0"/>
                </a:lnTo>
                <a:lnTo>
                  <a:pt x="6311885" y="494570"/>
                </a:lnTo>
                <a:lnTo>
                  <a:pt x="0" y="4945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89" t="0" r="-2889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928872" y="7171087"/>
            <a:ext cx="6524852" cy="494570"/>
          </a:xfrm>
          <a:custGeom>
            <a:avLst/>
            <a:gdLst/>
            <a:ahLst/>
            <a:cxnLst/>
            <a:rect r="r" b="b" t="t" l="l"/>
            <a:pathLst>
              <a:path h="494570" w="6524852">
                <a:moveTo>
                  <a:pt x="0" y="0"/>
                </a:moveTo>
                <a:lnTo>
                  <a:pt x="6524853" y="0"/>
                </a:lnTo>
                <a:lnTo>
                  <a:pt x="6524853" y="494570"/>
                </a:lnTo>
                <a:lnTo>
                  <a:pt x="0" y="4945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719245" y="8040494"/>
            <a:ext cx="4944108" cy="485188"/>
          </a:xfrm>
          <a:custGeom>
            <a:avLst/>
            <a:gdLst/>
            <a:ahLst/>
            <a:cxnLst/>
            <a:rect r="r" b="b" t="t" l="l"/>
            <a:pathLst>
              <a:path h="485188" w="4944108">
                <a:moveTo>
                  <a:pt x="0" y="0"/>
                </a:moveTo>
                <a:lnTo>
                  <a:pt x="4944108" y="0"/>
                </a:lnTo>
                <a:lnTo>
                  <a:pt x="4944108" y="485189"/>
                </a:lnTo>
                <a:lnTo>
                  <a:pt x="0" y="485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65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결과: 성능 비교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912322" y="2734923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사전 집계 최적화 및 조건부 JOIN 최적화 적용 효과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결과: 적용 효과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12322" y="2734923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사전 집계 최적화 및 조건부 JOIN 최적화 적용 효과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3366281" y="3851297"/>
            <a:ext cx="12445401" cy="1825937"/>
            <a:chOff x="0" y="0"/>
            <a:chExt cx="5827202" cy="85494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827202" cy="854943"/>
            </a:xfrm>
            <a:custGeom>
              <a:avLst/>
              <a:gdLst/>
              <a:ahLst/>
              <a:cxnLst/>
              <a:rect r="r" b="b" t="t" l="l"/>
              <a:pathLst>
                <a:path h="854943" w="5827202">
                  <a:moveTo>
                    <a:pt x="18040" y="0"/>
                  </a:moveTo>
                  <a:lnTo>
                    <a:pt x="5809162" y="0"/>
                  </a:lnTo>
                  <a:cubicBezTo>
                    <a:pt x="5813947" y="0"/>
                    <a:pt x="5818535" y="1901"/>
                    <a:pt x="5821918" y="5284"/>
                  </a:cubicBezTo>
                  <a:cubicBezTo>
                    <a:pt x="5825301" y="8667"/>
                    <a:pt x="5827202" y="13256"/>
                    <a:pt x="5827202" y="18040"/>
                  </a:cubicBezTo>
                  <a:lnTo>
                    <a:pt x="5827202" y="836903"/>
                  </a:lnTo>
                  <a:cubicBezTo>
                    <a:pt x="5827202" y="841687"/>
                    <a:pt x="5825301" y="846276"/>
                    <a:pt x="5821918" y="849659"/>
                  </a:cubicBezTo>
                  <a:cubicBezTo>
                    <a:pt x="5818535" y="853042"/>
                    <a:pt x="5813947" y="854943"/>
                    <a:pt x="5809162" y="854943"/>
                  </a:cubicBezTo>
                  <a:lnTo>
                    <a:pt x="18040" y="854943"/>
                  </a:lnTo>
                  <a:cubicBezTo>
                    <a:pt x="13256" y="854943"/>
                    <a:pt x="8667" y="853042"/>
                    <a:pt x="5284" y="849659"/>
                  </a:cubicBezTo>
                  <a:cubicBezTo>
                    <a:pt x="1901" y="846276"/>
                    <a:pt x="0" y="841687"/>
                    <a:pt x="0" y="836903"/>
                  </a:cubicBezTo>
                  <a:lnTo>
                    <a:pt x="0" y="18040"/>
                  </a:lnTo>
                  <a:cubicBezTo>
                    <a:pt x="0" y="13256"/>
                    <a:pt x="1901" y="8667"/>
                    <a:pt x="5284" y="5284"/>
                  </a:cubicBezTo>
                  <a:cubicBezTo>
                    <a:pt x="8667" y="1901"/>
                    <a:pt x="13256" y="0"/>
                    <a:pt x="180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5827202" cy="87399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076949" y="4066309"/>
            <a:ext cx="10734733" cy="149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 실행 시간 단축 (16.66 S -&gt; 0.078 S)</a:t>
            </a:r>
          </a:p>
          <a:p>
            <a:pPr algn="just" marL="453393" indent="-226697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 코스트 감소 (2,087,816 -&gt; 32,780)</a:t>
            </a:r>
          </a:p>
          <a:p>
            <a:pPr algn="just">
              <a:lnSpc>
                <a:spcPts val="3600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2912322" y="3851297"/>
            <a:ext cx="2067718" cy="1825937"/>
            <a:chOff x="0" y="0"/>
            <a:chExt cx="968150" cy="85494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68150" cy="854943"/>
            </a:xfrm>
            <a:custGeom>
              <a:avLst/>
              <a:gdLst/>
              <a:ahLst/>
              <a:cxnLst/>
              <a:rect r="r" b="b" t="t" l="l"/>
              <a:pathLst>
                <a:path h="854943" w="968150">
                  <a:moveTo>
                    <a:pt x="108581" y="0"/>
                  </a:moveTo>
                  <a:lnTo>
                    <a:pt x="859568" y="0"/>
                  </a:lnTo>
                  <a:cubicBezTo>
                    <a:pt x="888366" y="0"/>
                    <a:pt x="915984" y="11440"/>
                    <a:pt x="936347" y="31803"/>
                  </a:cubicBezTo>
                  <a:cubicBezTo>
                    <a:pt x="956710" y="52166"/>
                    <a:pt x="968150" y="79784"/>
                    <a:pt x="968150" y="108581"/>
                  </a:cubicBezTo>
                  <a:lnTo>
                    <a:pt x="968150" y="746361"/>
                  </a:lnTo>
                  <a:cubicBezTo>
                    <a:pt x="968150" y="806329"/>
                    <a:pt x="919536" y="854943"/>
                    <a:pt x="859568" y="854943"/>
                  </a:cubicBezTo>
                  <a:lnTo>
                    <a:pt x="108581" y="854943"/>
                  </a:lnTo>
                  <a:cubicBezTo>
                    <a:pt x="48614" y="854943"/>
                    <a:pt x="0" y="806329"/>
                    <a:pt x="0" y="746361"/>
                  </a:cubicBezTo>
                  <a:lnTo>
                    <a:pt x="0" y="108581"/>
                  </a:lnTo>
                  <a:cubicBezTo>
                    <a:pt x="0" y="48614"/>
                    <a:pt x="48614" y="0"/>
                    <a:pt x="10858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968150" cy="902568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최적화 적용 효과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264605" y="4024296"/>
            <a:ext cx="4510103" cy="4018170"/>
          </a:xfrm>
          <a:custGeom>
            <a:avLst/>
            <a:gdLst/>
            <a:ahLst/>
            <a:cxnLst/>
            <a:rect r="r" b="b" t="t" l="l"/>
            <a:pathLst>
              <a:path h="4018170" w="4510103">
                <a:moveTo>
                  <a:pt x="0" y="0"/>
                </a:moveTo>
                <a:lnTo>
                  <a:pt x="4510102" y="0"/>
                </a:lnTo>
                <a:lnTo>
                  <a:pt x="4510102" y="4018170"/>
                </a:lnTo>
                <a:lnTo>
                  <a:pt x="0" y="4018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3335264" y="4024296"/>
            <a:ext cx="3959845" cy="4018170"/>
            <a:chOff x="0" y="0"/>
            <a:chExt cx="5279794" cy="535756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279794" cy="3527352"/>
            </a:xfrm>
            <a:custGeom>
              <a:avLst/>
              <a:gdLst/>
              <a:ahLst/>
              <a:cxnLst/>
              <a:rect r="r" b="b" t="t" l="l"/>
              <a:pathLst>
                <a:path h="3527352" w="5279794">
                  <a:moveTo>
                    <a:pt x="0" y="0"/>
                  </a:moveTo>
                  <a:lnTo>
                    <a:pt x="5279794" y="0"/>
                  </a:lnTo>
                  <a:lnTo>
                    <a:pt x="5279794" y="3527352"/>
                  </a:lnTo>
                  <a:lnTo>
                    <a:pt x="0" y="3527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3527352"/>
              <a:ext cx="5279794" cy="1830209"/>
            </a:xfrm>
            <a:custGeom>
              <a:avLst/>
              <a:gdLst/>
              <a:ahLst/>
              <a:cxnLst/>
              <a:rect r="r" b="b" t="t" l="l"/>
              <a:pathLst>
                <a:path h="1830209" w="5279794">
                  <a:moveTo>
                    <a:pt x="0" y="0"/>
                  </a:moveTo>
                  <a:lnTo>
                    <a:pt x="5279794" y="0"/>
                  </a:lnTo>
                  <a:lnTo>
                    <a:pt x="5279794" y="1830209"/>
                  </a:lnTo>
                  <a:lnTo>
                    <a:pt x="0" y="1830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결과: 앨범 검색 구현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12322" y="2734923"/>
            <a:ext cx="602689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앨범 검색 출력 구현: “소곡집” 검색 결과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60136" y="3642026"/>
            <a:ext cx="451010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통합 검색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64605" y="3642026"/>
            <a:ext cx="451010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곡 카테고리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898998" y="3860143"/>
            <a:ext cx="4476694" cy="3002288"/>
          </a:xfrm>
          <a:custGeom>
            <a:avLst/>
            <a:gdLst/>
            <a:ahLst/>
            <a:cxnLst/>
            <a:rect r="r" b="b" t="t" l="l"/>
            <a:pathLst>
              <a:path h="3002288" w="4476694">
                <a:moveTo>
                  <a:pt x="0" y="0"/>
                </a:moveTo>
                <a:lnTo>
                  <a:pt x="4476694" y="0"/>
                </a:lnTo>
                <a:lnTo>
                  <a:pt x="4476694" y="3002288"/>
                </a:lnTo>
                <a:lnTo>
                  <a:pt x="0" y="3002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898998" y="6862431"/>
            <a:ext cx="4476694" cy="1504899"/>
          </a:xfrm>
          <a:custGeom>
            <a:avLst/>
            <a:gdLst/>
            <a:ahLst/>
            <a:cxnLst/>
            <a:rect r="r" b="b" t="t" l="l"/>
            <a:pathLst>
              <a:path h="1504899" w="4476694">
                <a:moveTo>
                  <a:pt x="0" y="0"/>
                </a:moveTo>
                <a:lnTo>
                  <a:pt x="4476694" y="0"/>
                </a:lnTo>
                <a:lnTo>
                  <a:pt x="4476694" y="1504899"/>
                </a:lnTo>
                <a:lnTo>
                  <a:pt x="0" y="1504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059091" y="3860143"/>
            <a:ext cx="4476694" cy="3448882"/>
          </a:xfrm>
          <a:custGeom>
            <a:avLst/>
            <a:gdLst/>
            <a:ahLst/>
            <a:cxnLst/>
            <a:rect r="r" b="b" t="t" l="l"/>
            <a:pathLst>
              <a:path h="3448882" w="4476694">
                <a:moveTo>
                  <a:pt x="0" y="0"/>
                </a:moveTo>
                <a:lnTo>
                  <a:pt x="4476694" y="0"/>
                </a:lnTo>
                <a:lnTo>
                  <a:pt x="4476694" y="3448882"/>
                </a:lnTo>
                <a:lnTo>
                  <a:pt x="0" y="3448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결과: 아티스트 검색 구현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912322" y="2734923"/>
            <a:ext cx="645004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아티스트 검색 출력 구현: “아이유” 검색 결과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898998" y="3477873"/>
            <a:ext cx="447669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통합 출력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59091" y="3477873"/>
            <a:ext cx="447669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곡 카테고리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622476" y="1910150"/>
            <a:ext cx="739955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CONTENTS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957319" y="3944398"/>
            <a:ext cx="5818774" cy="852248"/>
            <a:chOff x="0" y="0"/>
            <a:chExt cx="7758365" cy="113633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7758365" cy="1136330"/>
              <a:chOff x="0" y="0"/>
              <a:chExt cx="2724474" cy="39904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724474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2724474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718627" y="130142"/>
              <a:ext cx="5731827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프로젝트 개요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81718" y="130142"/>
              <a:ext cx="848584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1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957319" y="5970292"/>
            <a:ext cx="5818774" cy="852248"/>
            <a:chOff x="0" y="0"/>
            <a:chExt cx="7758365" cy="1136330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7758365" cy="1136330"/>
              <a:chOff x="0" y="0"/>
              <a:chExt cx="2724474" cy="39904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724474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2724474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718627" y="130142"/>
              <a:ext cx="5731827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프로젝트 진행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381718" y="130142"/>
              <a:ext cx="848584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3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511907" y="3944398"/>
            <a:ext cx="5818774" cy="852248"/>
            <a:chOff x="0" y="0"/>
            <a:chExt cx="7758365" cy="1136330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7758365" cy="1136330"/>
              <a:chOff x="0" y="0"/>
              <a:chExt cx="2724474" cy="39904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2724474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2724474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1718627" y="130142"/>
              <a:ext cx="5731827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기술 스택 및 DB 구조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381718" y="127094"/>
              <a:ext cx="848584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2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511907" y="5970292"/>
            <a:ext cx="5818774" cy="852248"/>
            <a:chOff x="0" y="0"/>
            <a:chExt cx="7758365" cy="1136330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7758365" cy="1136330"/>
              <a:chOff x="0" y="0"/>
              <a:chExt cx="2724474" cy="39904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2724474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2724474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1718627" y="130142"/>
              <a:ext cx="5731827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프로젝트 회고 및 Q&amp;A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381718" y="127094"/>
              <a:ext cx="848584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898998" y="3860143"/>
            <a:ext cx="4476694" cy="2983196"/>
          </a:xfrm>
          <a:custGeom>
            <a:avLst/>
            <a:gdLst/>
            <a:ahLst/>
            <a:cxnLst/>
            <a:rect r="r" b="b" t="t" l="l"/>
            <a:pathLst>
              <a:path h="2983196" w="4476694">
                <a:moveTo>
                  <a:pt x="0" y="0"/>
                </a:moveTo>
                <a:lnTo>
                  <a:pt x="4476694" y="0"/>
                </a:lnTo>
                <a:lnTo>
                  <a:pt x="4476694" y="2983196"/>
                </a:lnTo>
                <a:lnTo>
                  <a:pt x="0" y="29831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898998" y="6843339"/>
            <a:ext cx="4476694" cy="1499845"/>
          </a:xfrm>
          <a:custGeom>
            <a:avLst/>
            <a:gdLst/>
            <a:ahLst/>
            <a:cxnLst/>
            <a:rect r="r" b="b" t="t" l="l"/>
            <a:pathLst>
              <a:path h="1499845" w="4476694">
                <a:moveTo>
                  <a:pt x="0" y="0"/>
                </a:moveTo>
                <a:lnTo>
                  <a:pt x="4476694" y="0"/>
                </a:lnTo>
                <a:lnTo>
                  <a:pt x="4476694" y="1499845"/>
                </a:lnTo>
                <a:lnTo>
                  <a:pt x="0" y="1499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059091" y="3860143"/>
            <a:ext cx="4476694" cy="2032134"/>
          </a:xfrm>
          <a:custGeom>
            <a:avLst/>
            <a:gdLst/>
            <a:ahLst/>
            <a:cxnLst/>
            <a:rect r="r" b="b" t="t" l="l"/>
            <a:pathLst>
              <a:path h="2032134" w="4476694">
                <a:moveTo>
                  <a:pt x="0" y="0"/>
                </a:moveTo>
                <a:lnTo>
                  <a:pt x="4476694" y="0"/>
                </a:lnTo>
                <a:lnTo>
                  <a:pt x="4476694" y="2032134"/>
                </a:lnTo>
                <a:lnTo>
                  <a:pt x="0" y="2032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결과: 그룹 검색 구현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912322" y="2734923"/>
            <a:ext cx="714676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그룹 검색 출력 구현: “볼빨간 사춘기” 검색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898998" y="3477873"/>
            <a:ext cx="447669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통합 출력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59091" y="3477873"/>
            <a:ext cx="447669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아티스트 카테고리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구현 방법 2 가지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229987" y="3103909"/>
            <a:ext cx="12100893" cy="1719339"/>
            <a:chOff x="0" y="0"/>
            <a:chExt cx="5665896" cy="80503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665896" cy="805031"/>
            </a:xfrm>
            <a:custGeom>
              <a:avLst/>
              <a:gdLst/>
              <a:ahLst/>
              <a:cxnLst/>
              <a:rect r="r" b="b" t="t" l="l"/>
              <a:pathLst>
                <a:path h="805031" w="5665896">
                  <a:moveTo>
                    <a:pt x="18554" y="0"/>
                  </a:moveTo>
                  <a:lnTo>
                    <a:pt x="5647342" y="0"/>
                  </a:lnTo>
                  <a:cubicBezTo>
                    <a:pt x="5657589" y="0"/>
                    <a:pt x="5665896" y="8307"/>
                    <a:pt x="5665896" y="18554"/>
                  </a:cubicBezTo>
                  <a:lnTo>
                    <a:pt x="5665896" y="786477"/>
                  </a:lnTo>
                  <a:cubicBezTo>
                    <a:pt x="5665896" y="796724"/>
                    <a:pt x="5657589" y="805031"/>
                    <a:pt x="5647342" y="805031"/>
                  </a:cubicBezTo>
                  <a:lnTo>
                    <a:pt x="18554" y="805031"/>
                  </a:lnTo>
                  <a:cubicBezTo>
                    <a:pt x="8307" y="805031"/>
                    <a:pt x="0" y="796724"/>
                    <a:pt x="0" y="786477"/>
                  </a:cubicBezTo>
                  <a:lnTo>
                    <a:pt x="0" y="18554"/>
                  </a:lnTo>
                  <a:cubicBezTo>
                    <a:pt x="0" y="8307"/>
                    <a:pt x="8307" y="0"/>
                    <a:pt x="185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665896" cy="82408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67158" y="3103909"/>
            <a:ext cx="2468695" cy="1719339"/>
            <a:chOff x="0" y="0"/>
            <a:chExt cx="1155896" cy="80503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55896" cy="805031"/>
            </a:xfrm>
            <a:custGeom>
              <a:avLst/>
              <a:gdLst/>
              <a:ahLst/>
              <a:cxnLst/>
              <a:rect r="r" b="b" t="t" l="l"/>
              <a:pathLst>
                <a:path h="805031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714086"/>
                  </a:lnTo>
                  <a:cubicBezTo>
                    <a:pt x="1155896" y="738206"/>
                    <a:pt x="1146314" y="761338"/>
                    <a:pt x="1129258" y="778394"/>
                  </a:cubicBezTo>
                  <a:cubicBezTo>
                    <a:pt x="1112203" y="795449"/>
                    <a:pt x="1089071" y="805031"/>
                    <a:pt x="1064950" y="805031"/>
                  </a:cubicBezTo>
                  <a:lnTo>
                    <a:pt x="90945" y="805031"/>
                  </a:lnTo>
                  <a:cubicBezTo>
                    <a:pt x="40718" y="805031"/>
                    <a:pt x="0" y="764313"/>
                    <a:pt x="0" y="714086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55896" cy="85265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 </a:t>
              </a: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MySQL 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함수 사용을 통한 초성 검색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958879" y="3731359"/>
            <a:ext cx="9136305" cy="38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MYSQL의 함수를 이용해 테이블의 컬럼을 초성으로 변환 후 검색.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3229987" y="5425595"/>
            <a:ext cx="12100893" cy="1719339"/>
            <a:chOff x="0" y="0"/>
            <a:chExt cx="5665896" cy="80503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665896" cy="805031"/>
            </a:xfrm>
            <a:custGeom>
              <a:avLst/>
              <a:gdLst/>
              <a:ahLst/>
              <a:cxnLst/>
              <a:rect r="r" b="b" t="t" l="l"/>
              <a:pathLst>
                <a:path h="805031" w="5665896">
                  <a:moveTo>
                    <a:pt x="18554" y="0"/>
                  </a:moveTo>
                  <a:lnTo>
                    <a:pt x="5647342" y="0"/>
                  </a:lnTo>
                  <a:cubicBezTo>
                    <a:pt x="5657589" y="0"/>
                    <a:pt x="5665896" y="8307"/>
                    <a:pt x="5665896" y="18554"/>
                  </a:cubicBezTo>
                  <a:lnTo>
                    <a:pt x="5665896" y="786477"/>
                  </a:lnTo>
                  <a:cubicBezTo>
                    <a:pt x="5665896" y="796724"/>
                    <a:pt x="5657589" y="805031"/>
                    <a:pt x="5647342" y="805031"/>
                  </a:cubicBezTo>
                  <a:lnTo>
                    <a:pt x="18554" y="805031"/>
                  </a:lnTo>
                  <a:cubicBezTo>
                    <a:pt x="8307" y="805031"/>
                    <a:pt x="0" y="796724"/>
                    <a:pt x="0" y="786477"/>
                  </a:cubicBezTo>
                  <a:lnTo>
                    <a:pt x="0" y="18554"/>
                  </a:lnTo>
                  <a:cubicBezTo>
                    <a:pt x="0" y="8307"/>
                    <a:pt x="8307" y="0"/>
                    <a:pt x="185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5665896" cy="82408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267158" y="5425595"/>
            <a:ext cx="2468695" cy="1719339"/>
            <a:chOff x="0" y="0"/>
            <a:chExt cx="1155896" cy="80503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55896" cy="805031"/>
            </a:xfrm>
            <a:custGeom>
              <a:avLst/>
              <a:gdLst/>
              <a:ahLst/>
              <a:cxnLst/>
              <a:rect r="r" b="b" t="t" l="l"/>
              <a:pathLst>
                <a:path h="805031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714086"/>
                  </a:lnTo>
                  <a:cubicBezTo>
                    <a:pt x="1155896" y="738206"/>
                    <a:pt x="1146314" y="761338"/>
                    <a:pt x="1129258" y="778394"/>
                  </a:cubicBezTo>
                  <a:cubicBezTo>
                    <a:pt x="1112203" y="795449"/>
                    <a:pt x="1089071" y="805031"/>
                    <a:pt x="1064950" y="805031"/>
                  </a:cubicBezTo>
                  <a:lnTo>
                    <a:pt x="90945" y="805031"/>
                  </a:lnTo>
                  <a:cubicBezTo>
                    <a:pt x="40718" y="805031"/>
                    <a:pt x="0" y="764313"/>
                    <a:pt x="0" y="714086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155896" cy="85265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초성 테이블을 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미리 생성하여 검색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958879" y="6053045"/>
            <a:ext cx="9136305" cy="38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자바 초성 변환 로직을 구현해 초성으로 변환된 테이블을 생성하고 이를 검색.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구현 방법 2 가지 (1)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759922" y="3103909"/>
            <a:ext cx="11828026" cy="4395885"/>
            <a:chOff x="0" y="0"/>
            <a:chExt cx="5538134" cy="205824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2058247"/>
            </a:xfrm>
            <a:custGeom>
              <a:avLst/>
              <a:gdLst/>
              <a:ahLst/>
              <a:cxnLst/>
              <a:rect r="r" b="b" t="t" l="l"/>
              <a:pathLst>
                <a:path h="2058247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2039266"/>
                  </a:lnTo>
                  <a:cubicBezTo>
                    <a:pt x="5538134" y="2049749"/>
                    <a:pt x="5529636" y="2058247"/>
                    <a:pt x="5519152" y="2058247"/>
                  </a:cubicBezTo>
                  <a:lnTo>
                    <a:pt x="18982" y="2058247"/>
                  </a:lnTo>
                  <a:cubicBezTo>
                    <a:pt x="8498" y="2058247"/>
                    <a:pt x="0" y="2049749"/>
                    <a:pt x="0" y="2039266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207729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59922" y="3103909"/>
            <a:ext cx="2220118" cy="4395885"/>
            <a:chOff x="0" y="0"/>
            <a:chExt cx="1039507" cy="205824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39507" cy="2058247"/>
            </a:xfrm>
            <a:custGeom>
              <a:avLst/>
              <a:gdLst/>
              <a:ahLst/>
              <a:cxnLst/>
              <a:rect r="r" b="b" t="t" l="l"/>
              <a:pathLst>
                <a:path h="2058247" w="1039507">
                  <a:moveTo>
                    <a:pt x="101128" y="0"/>
                  </a:moveTo>
                  <a:lnTo>
                    <a:pt x="938379" y="0"/>
                  </a:lnTo>
                  <a:cubicBezTo>
                    <a:pt x="994230" y="0"/>
                    <a:pt x="1039507" y="45276"/>
                    <a:pt x="1039507" y="101128"/>
                  </a:cubicBezTo>
                  <a:lnTo>
                    <a:pt x="1039507" y="1957119"/>
                  </a:lnTo>
                  <a:cubicBezTo>
                    <a:pt x="1039507" y="2012971"/>
                    <a:pt x="994230" y="2058247"/>
                    <a:pt x="938379" y="2058247"/>
                  </a:cubicBezTo>
                  <a:lnTo>
                    <a:pt x="101128" y="2058247"/>
                  </a:lnTo>
                  <a:cubicBezTo>
                    <a:pt x="45276" y="2058247"/>
                    <a:pt x="0" y="2012971"/>
                    <a:pt x="0" y="1957119"/>
                  </a:cubicBezTo>
                  <a:lnTo>
                    <a:pt x="0" y="101128"/>
                  </a:lnTo>
                  <a:cubicBezTo>
                    <a:pt x="0" y="45276"/>
                    <a:pt x="45276" y="0"/>
                    <a:pt x="101128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039507" cy="2105872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방법 1:</a:t>
              </a: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 MySQL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함수 사용을 통한 초성 검색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153505" y="3511106"/>
            <a:ext cx="10585979" cy="398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MYSQL의 함수를 이용해 테이블의 컬럼을 초성으로 변환 후 검색.</a:t>
            </a:r>
          </a:p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장점: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MySQL에서 바로 초성 검색 가능.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간단한 구현.</a:t>
            </a:r>
          </a:p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단점: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데이터가 많아질수록 함수 실행 속도가 느려짐.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MySQL에만 의존적인 방법.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구현 방법 2 가지 (2)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759922" y="2888942"/>
            <a:ext cx="11629780" cy="4841939"/>
            <a:chOff x="0" y="0"/>
            <a:chExt cx="5445311" cy="226709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445311" cy="2267099"/>
            </a:xfrm>
            <a:custGeom>
              <a:avLst/>
              <a:gdLst/>
              <a:ahLst/>
              <a:cxnLst/>
              <a:rect r="r" b="b" t="t" l="l"/>
              <a:pathLst>
                <a:path h="2267099" w="5445311">
                  <a:moveTo>
                    <a:pt x="19305" y="0"/>
                  </a:moveTo>
                  <a:lnTo>
                    <a:pt x="5426006" y="0"/>
                  </a:lnTo>
                  <a:cubicBezTo>
                    <a:pt x="5431126" y="0"/>
                    <a:pt x="5436036" y="2034"/>
                    <a:pt x="5439657" y="5654"/>
                  </a:cubicBezTo>
                  <a:cubicBezTo>
                    <a:pt x="5443277" y="9275"/>
                    <a:pt x="5445311" y="14185"/>
                    <a:pt x="5445311" y="19305"/>
                  </a:cubicBezTo>
                  <a:lnTo>
                    <a:pt x="5445311" y="2247794"/>
                  </a:lnTo>
                  <a:cubicBezTo>
                    <a:pt x="5445311" y="2252914"/>
                    <a:pt x="5443277" y="2257824"/>
                    <a:pt x="5439657" y="2261445"/>
                  </a:cubicBezTo>
                  <a:cubicBezTo>
                    <a:pt x="5436036" y="2265065"/>
                    <a:pt x="5431126" y="2267099"/>
                    <a:pt x="5426006" y="2267099"/>
                  </a:cubicBezTo>
                  <a:lnTo>
                    <a:pt x="19305" y="2267099"/>
                  </a:lnTo>
                  <a:cubicBezTo>
                    <a:pt x="14185" y="2267099"/>
                    <a:pt x="9275" y="2265065"/>
                    <a:pt x="5654" y="2261445"/>
                  </a:cubicBezTo>
                  <a:cubicBezTo>
                    <a:pt x="2034" y="2257824"/>
                    <a:pt x="0" y="2252914"/>
                    <a:pt x="0" y="2247794"/>
                  </a:cubicBezTo>
                  <a:lnTo>
                    <a:pt x="0" y="19305"/>
                  </a:lnTo>
                  <a:cubicBezTo>
                    <a:pt x="0" y="14185"/>
                    <a:pt x="2034" y="9275"/>
                    <a:pt x="5654" y="5654"/>
                  </a:cubicBezTo>
                  <a:cubicBezTo>
                    <a:pt x="9275" y="2034"/>
                    <a:pt x="14185" y="0"/>
                    <a:pt x="1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445311" cy="228614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1496"/>
                </a:lnSpc>
              </a:pPr>
            </a:p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59922" y="2888942"/>
            <a:ext cx="2393584" cy="4841939"/>
            <a:chOff x="0" y="0"/>
            <a:chExt cx="1120727" cy="226709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20727" cy="2267099"/>
            </a:xfrm>
            <a:custGeom>
              <a:avLst/>
              <a:gdLst/>
              <a:ahLst/>
              <a:cxnLst/>
              <a:rect r="r" b="b" t="t" l="l"/>
              <a:pathLst>
                <a:path h="2267099" w="1120727">
                  <a:moveTo>
                    <a:pt x="93799" y="0"/>
                  </a:moveTo>
                  <a:lnTo>
                    <a:pt x="1026928" y="0"/>
                  </a:lnTo>
                  <a:cubicBezTo>
                    <a:pt x="1078732" y="0"/>
                    <a:pt x="1120727" y="41995"/>
                    <a:pt x="1120727" y="93799"/>
                  </a:cubicBezTo>
                  <a:lnTo>
                    <a:pt x="1120727" y="2173300"/>
                  </a:lnTo>
                  <a:cubicBezTo>
                    <a:pt x="1120727" y="2198177"/>
                    <a:pt x="1110845" y="2222035"/>
                    <a:pt x="1093254" y="2239626"/>
                  </a:cubicBezTo>
                  <a:cubicBezTo>
                    <a:pt x="1075663" y="2257217"/>
                    <a:pt x="1051805" y="2267099"/>
                    <a:pt x="1026928" y="2267099"/>
                  </a:cubicBezTo>
                  <a:lnTo>
                    <a:pt x="93799" y="2267099"/>
                  </a:lnTo>
                  <a:cubicBezTo>
                    <a:pt x="41995" y="2267099"/>
                    <a:pt x="0" y="2225104"/>
                    <a:pt x="0" y="2173300"/>
                  </a:cubicBezTo>
                  <a:lnTo>
                    <a:pt x="0" y="93799"/>
                  </a:lnTo>
                  <a:cubicBezTo>
                    <a:pt x="0" y="68922"/>
                    <a:pt x="9882" y="45064"/>
                    <a:pt x="27473" y="27473"/>
                  </a:cubicBezTo>
                  <a:cubicBezTo>
                    <a:pt x="45064" y="9882"/>
                    <a:pt x="68922" y="0"/>
                    <a:pt x="9379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20727" cy="2314724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방법 2: </a:t>
              </a: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초성 테이블을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미리 생성하여 검색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153505" y="2989622"/>
            <a:ext cx="10585979" cy="456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4" indent="-215902" lvl="1">
              <a:lnSpc>
                <a:spcPts val="306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초성 변환 로직을 사용해 초성으로 변환된 테이블을 생성하고 이를 검색.</a:t>
            </a:r>
          </a:p>
          <a:p>
            <a:pPr algn="just">
              <a:lnSpc>
                <a:spcPts val="3060"/>
              </a:lnSpc>
            </a:pPr>
          </a:p>
          <a:p>
            <a:pPr algn="just" marL="431804" indent="-215902" lvl="1">
              <a:lnSpc>
                <a:spcPts val="306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쿼리: 초성 테이블을 통해 검색.</a:t>
            </a:r>
          </a:p>
          <a:p>
            <a:pPr algn="just">
              <a:lnSpc>
                <a:spcPts val="3060"/>
              </a:lnSpc>
            </a:pPr>
          </a:p>
          <a:p>
            <a:pPr algn="just" marL="431804" indent="-215902" lvl="1">
              <a:lnSpc>
                <a:spcPts val="306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장점:</a:t>
            </a:r>
          </a:p>
          <a:p>
            <a:pPr algn="just">
              <a:lnSpc>
                <a:spcPts val="3060"/>
              </a:lnSpc>
            </a:pPr>
            <a:r>
              <a:rPr lang="en-US" sz="2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빠른 검색 성능.</a:t>
            </a: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</a:p>
          <a:p>
            <a:pPr algn="just">
              <a:lnSpc>
                <a:spcPts val="3060"/>
              </a:lnSpc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- 대량의 데이터데이터를 효율적으로 검색</a:t>
            </a:r>
          </a:p>
          <a:p>
            <a:pPr algn="just">
              <a:lnSpc>
                <a:spcPts val="3060"/>
              </a:lnSpc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- </a:t>
            </a: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DB 의존성 줄일 수 있음.</a:t>
            </a:r>
          </a:p>
          <a:p>
            <a:pPr algn="just">
              <a:lnSpc>
                <a:spcPts val="3060"/>
              </a:lnSpc>
            </a:pPr>
          </a:p>
          <a:p>
            <a:pPr algn="just" marL="431804" indent="-215902" lvl="1">
              <a:lnSpc>
                <a:spcPts val="306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단점:</a:t>
            </a:r>
          </a:p>
          <a:p>
            <a:pPr algn="just">
              <a:lnSpc>
                <a:spcPts val="3060"/>
              </a:lnSpc>
            </a:pPr>
            <a:r>
              <a:rPr lang="en-US" sz="2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초성 테이블을 미리 생성하고 유지해야 함.</a:t>
            </a:r>
          </a:p>
          <a:p>
            <a:pPr algn="just">
              <a:lnSpc>
                <a:spcPts val="3060"/>
              </a:lnSpc>
              <a:spcBef>
                <a:spcPct val="0"/>
              </a:spcBef>
            </a:pPr>
            <a:r>
              <a:rPr lang="en-US" sz="2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구현 복잡성 증가.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843670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선택한 방법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229987" y="3103909"/>
            <a:ext cx="11828026" cy="2039591"/>
            <a:chOff x="0" y="0"/>
            <a:chExt cx="5538134" cy="9549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954980"/>
            </a:xfrm>
            <a:custGeom>
              <a:avLst/>
              <a:gdLst/>
              <a:ahLst/>
              <a:cxnLst/>
              <a:rect r="r" b="b" t="t" l="l"/>
              <a:pathLst>
                <a:path h="954980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935998"/>
                  </a:lnTo>
                  <a:cubicBezTo>
                    <a:pt x="5538134" y="946482"/>
                    <a:pt x="5529636" y="954980"/>
                    <a:pt x="5519152" y="954980"/>
                  </a:cubicBezTo>
                  <a:lnTo>
                    <a:pt x="18982" y="954980"/>
                  </a:lnTo>
                  <a:cubicBezTo>
                    <a:pt x="8498" y="954980"/>
                    <a:pt x="0" y="946482"/>
                    <a:pt x="0" y="935998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97403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67158" y="3103909"/>
            <a:ext cx="2468695" cy="2039591"/>
            <a:chOff x="0" y="0"/>
            <a:chExt cx="1155896" cy="9549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55896" cy="954980"/>
            </a:xfrm>
            <a:custGeom>
              <a:avLst/>
              <a:gdLst/>
              <a:ahLst/>
              <a:cxnLst/>
              <a:rect r="r" b="b" t="t" l="l"/>
              <a:pathLst>
                <a:path h="954980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864035"/>
                  </a:lnTo>
                  <a:cubicBezTo>
                    <a:pt x="1155896" y="914263"/>
                    <a:pt x="1115178" y="954980"/>
                    <a:pt x="1064950" y="954980"/>
                  </a:cubicBezTo>
                  <a:lnTo>
                    <a:pt x="90945" y="954980"/>
                  </a:lnTo>
                  <a:cubicBezTo>
                    <a:pt x="66825" y="954980"/>
                    <a:pt x="43693" y="945398"/>
                    <a:pt x="26637" y="928343"/>
                  </a:cubicBezTo>
                  <a:cubicBezTo>
                    <a:pt x="9582" y="911287"/>
                    <a:pt x="0" y="888155"/>
                    <a:pt x="0" y="864035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55896" cy="100260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최종 선택: 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방법 2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(초성 테이블 사용)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165895" y="3546388"/>
            <a:ext cx="10585979" cy="38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5958879" y="3291410"/>
            <a:ext cx="9136305" cy="158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선택 이유: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- 검색 성능이 더 높음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 초성 변환 함수는 데이터 양이 많아질수록 성능 저하.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MySQL에만 의존하지 않고 다른 DB에서도 적용 가능.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165895" y="3546388"/>
            <a:ext cx="10585979" cy="38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3467613" y="2483108"/>
            <a:ext cx="3396565" cy="6217318"/>
          </a:xfrm>
          <a:custGeom>
            <a:avLst/>
            <a:gdLst/>
            <a:ahLst/>
            <a:cxnLst/>
            <a:rect r="r" b="b" t="t" l="l"/>
            <a:pathLst>
              <a:path h="6217318" w="3396565">
                <a:moveTo>
                  <a:pt x="0" y="0"/>
                </a:moveTo>
                <a:lnTo>
                  <a:pt x="3396565" y="0"/>
                </a:lnTo>
                <a:lnTo>
                  <a:pt x="3396565" y="6217317"/>
                </a:lnTo>
                <a:lnTo>
                  <a:pt x="0" y="6217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초성 검색 쿼리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20250" y="2996367"/>
            <a:ext cx="6761983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생성한 초성 테이블에서 정보를 가져옴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4개의 테이블에 대해서 각 각 검색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UNION ALL 을 이용해 각 검색 결과를 이어 붙임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문자열 길이와 좋아요 개수를 이용해 정렬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exists와 비슷한 역할을 하는 서브 쿼리로 조건부 JOIN 최적화 적용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165895" y="3546388"/>
            <a:ext cx="10585979" cy="38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2759922" y="2510856"/>
            <a:ext cx="5389067" cy="4678880"/>
          </a:xfrm>
          <a:custGeom>
            <a:avLst/>
            <a:gdLst/>
            <a:ahLst/>
            <a:cxnLst/>
            <a:rect r="r" b="b" t="t" l="l"/>
            <a:pathLst>
              <a:path h="4678880" w="5389067">
                <a:moveTo>
                  <a:pt x="0" y="0"/>
                </a:moveTo>
                <a:lnTo>
                  <a:pt x="5389066" y="0"/>
                </a:lnTo>
                <a:lnTo>
                  <a:pt x="5389066" y="4678880"/>
                </a:lnTo>
                <a:lnTo>
                  <a:pt x="0" y="4678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144000" y="2510856"/>
            <a:ext cx="5389067" cy="840121"/>
          </a:xfrm>
          <a:custGeom>
            <a:avLst/>
            <a:gdLst/>
            <a:ahLst/>
            <a:cxnLst/>
            <a:rect r="r" b="b" t="t" l="l"/>
            <a:pathLst>
              <a:path h="840121" w="5389067">
                <a:moveTo>
                  <a:pt x="0" y="0"/>
                </a:moveTo>
                <a:lnTo>
                  <a:pt x="5389067" y="0"/>
                </a:lnTo>
                <a:lnTo>
                  <a:pt x="5389067" y="840121"/>
                </a:lnTo>
                <a:lnTo>
                  <a:pt x="0" y="840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초성 검색 구현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그룹 테이블 추가: 문제 상황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267158" y="5833507"/>
            <a:ext cx="11828026" cy="1655490"/>
            <a:chOff x="0" y="0"/>
            <a:chExt cx="5538134" cy="77513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775135"/>
            </a:xfrm>
            <a:custGeom>
              <a:avLst/>
              <a:gdLst/>
              <a:ahLst/>
              <a:cxnLst/>
              <a:rect r="r" b="b" t="t" l="l"/>
              <a:pathLst>
                <a:path h="775135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756154"/>
                  </a:lnTo>
                  <a:cubicBezTo>
                    <a:pt x="5538134" y="766637"/>
                    <a:pt x="5529636" y="775135"/>
                    <a:pt x="5519152" y="775135"/>
                  </a:cubicBezTo>
                  <a:lnTo>
                    <a:pt x="18982" y="775135"/>
                  </a:lnTo>
                  <a:cubicBezTo>
                    <a:pt x="8498" y="775135"/>
                    <a:pt x="0" y="766637"/>
                    <a:pt x="0" y="756154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79418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67158" y="3473383"/>
            <a:ext cx="2468695" cy="2039591"/>
            <a:chOff x="0" y="0"/>
            <a:chExt cx="1155896" cy="9549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55896" cy="954980"/>
            </a:xfrm>
            <a:custGeom>
              <a:avLst/>
              <a:gdLst/>
              <a:ahLst/>
              <a:cxnLst/>
              <a:rect r="r" b="b" t="t" l="l"/>
              <a:pathLst>
                <a:path h="954980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864035"/>
                  </a:lnTo>
                  <a:cubicBezTo>
                    <a:pt x="1155896" y="914263"/>
                    <a:pt x="1115178" y="954980"/>
                    <a:pt x="1064950" y="954980"/>
                  </a:cubicBezTo>
                  <a:lnTo>
                    <a:pt x="90945" y="954980"/>
                  </a:lnTo>
                  <a:cubicBezTo>
                    <a:pt x="66825" y="954980"/>
                    <a:pt x="43693" y="945398"/>
                    <a:pt x="26637" y="928343"/>
                  </a:cubicBezTo>
                  <a:cubicBezTo>
                    <a:pt x="9582" y="911287"/>
                    <a:pt x="0" y="888155"/>
                    <a:pt x="0" y="864035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55896" cy="100260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문제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735853" y="3660885"/>
            <a:ext cx="9136305" cy="158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멤버가 솔로로도 활동하거나 작곡, 작사에 참여하는 경우, 아티스트 페이지에서 일관성 있게 정보가 출력되지 않음.</a:t>
            </a:r>
          </a:p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예: 안지영(볼빨간 사춘기 멤버)이 작곡에 참여했을 때, 그룹과 솔로 활동을 명확히 구분하지 못함.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3267158" y="5833507"/>
            <a:ext cx="2468695" cy="1655490"/>
            <a:chOff x="0" y="0"/>
            <a:chExt cx="1155896" cy="77513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55896" cy="775135"/>
            </a:xfrm>
            <a:custGeom>
              <a:avLst/>
              <a:gdLst/>
              <a:ahLst/>
              <a:cxnLst/>
              <a:rect r="r" b="b" t="t" l="l"/>
              <a:pathLst>
                <a:path h="775135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684190"/>
                  </a:lnTo>
                  <a:cubicBezTo>
                    <a:pt x="1155896" y="734418"/>
                    <a:pt x="1115178" y="775135"/>
                    <a:pt x="1064950" y="775135"/>
                  </a:cubicBezTo>
                  <a:lnTo>
                    <a:pt x="90945" y="775135"/>
                  </a:lnTo>
                  <a:cubicBezTo>
                    <a:pt x="66825" y="775135"/>
                    <a:pt x="43693" y="765554"/>
                    <a:pt x="26637" y="748498"/>
                  </a:cubicBezTo>
                  <a:cubicBezTo>
                    <a:pt x="9582" y="731443"/>
                    <a:pt x="0" y="708311"/>
                    <a:pt x="0" y="684190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155896" cy="82276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해결 방안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267158" y="3473383"/>
            <a:ext cx="11828026" cy="2039591"/>
            <a:chOff x="0" y="0"/>
            <a:chExt cx="5538134" cy="95498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538134" cy="954980"/>
            </a:xfrm>
            <a:custGeom>
              <a:avLst/>
              <a:gdLst/>
              <a:ahLst/>
              <a:cxnLst/>
              <a:rect r="r" b="b" t="t" l="l"/>
              <a:pathLst>
                <a:path h="954980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935998"/>
                  </a:lnTo>
                  <a:cubicBezTo>
                    <a:pt x="5538134" y="946482"/>
                    <a:pt x="5529636" y="954980"/>
                    <a:pt x="5519152" y="954980"/>
                  </a:cubicBezTo>
                  <a:lnTo>
                    <a:pt x="18982" y="954980"/>
                  </a:lnTo>
                  <a:cubicBezTo>
                    <a:pt x="8498" y="954980"/>
                    <a:pt x="0" y="946482"/>
                    <a:pt x="0" y="935998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5538134" cy="97403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735853" y="6021008"/>
            <a:ext cx="9136305" cy="11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테이블 생성: 그룹 정보를 저장하는 테이블 추가.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멤버 테이블 생성: 그룹 멤버와 개별 활동을 연계.</a:t>
            </a:r>
          </a:p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아티스트 역할 테이블 수정: 그룹으로 참여한 지 저장하는 컬럼 추가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759922" y="2664311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문제 상황: 그룹 활동과 솔로 활동 아티스트 처리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759922" y="4224973"/>
            <a:ext cx="6384078" cy="2395661"/>
          </a:xfrm>
          <a:custGeom>
            <a:avLst/>
            <a:gdLst/>
            <a:ahLst/>
            <a:cxnLst/>
            <a:rect r="r" b="b" t="t" l="l"/>
            <a:pathLst>
              <a:path h="2395661" w="6384078">
                <a:moveTo>
                  <a:pt x="0" y="0"/>
                </a:moveTo>
                <a:lnTo>
                  <a:pt x="6384078" y="0"/>
                </a:lnTo>
                <a:lnTo>
                  <a:pt x="6384078" y="2395661"/>
                </a:lnTo>
                <a:lnTo>
                  <a:pt x="0" y="2395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062611" y="4224973"/>
            <a:ext cx="5082854" cy="4122241"/>
          </a:xfrm>
          <a:custGeom>
            <a:avLst/>
            <a:gdLst/>
            <a:ahLst/>
            <a:cxnLst/>
            <a:rect r="r" b="b" t="t" l="l"/>
            <a:pathLst>
              <a:path h="4122241" w="5082854">
                <a:moveTo>
                  <a:pt x="0" y="0"/>
                </a:moveTo>
                <a:lnTo>
                  <a:pt x="5082854" y="0"/>
                </a:lnTo>
                <a:lnTo>
                  <a:pt x="5082854" y="4122242"/>
                </a:lnTo>
                <a:lnTo>
                  <a:pt x="0" y="412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그룹 테이블 추가: 기존 테이블 구조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59922" y="2664311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문제 상황: 그룹 활동과 솔로 활동 아티스트 처리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759922" y="3842703"/>
            <a:ext cx="638407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볼빨간 사춘기 (멤버: 안지영, 우지윤)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62611" y="3842703"/>
            <a:ext cx="522439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볼빨간 사춘기와 멤버를 연결하는 관계 X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229987" y="3205663"/>
            <a:ext cx="11828026" cy="1655490"/>
            <a:chOff x="0" y="0"/>
            <a:chExt cx="5538134" cy="77513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38134" cy="775135"/>
            </a:xfrm>
            <a:custGeom>
              <a:avLst/>
              <a:gdLst/>
              <a:ahLst/>
              <a:cxnLst/>
              <a:rect r="r" b="b" t="t" l="l"/>
              <a:pathLst>
                <a:path h="775135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756154"/>
                  </a:lnTo>
                  <a:cubicBezTo>
                    <a:pt x="5538134" y="766637"/>
                    <a:pt x="5529636" y="775135"/>
                    <a:pt x="5519152" y="775135"/>
                  </a:cubicBezTo>
                  <a:lnTo>
                    <a:pt x="18982" y="775135"/>
                  </a:lnTo>
                  <a:cubicBezTo>
                    <a:pt x="8498" y="775135"/>
                    <a:pt x="0" y="766637"/>
                    <a:pt x="0" y="756154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5538134" cy="79418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229987" y="3205663"/>
            <a:ext cx="2468695" cy="1655490"/>
            <a:chOff x="0" y="0"/>
            <a:chExt cx="1155896" cy="77513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55896" cy="775135"/>
            </a:xfrm>
            <a:custGeom>
              <a:avLst/>
              <a:gdLst/>
              <a:ahLst/>
              <a:cxnLst/>
              <a:rect r="r" b="b" t="t" l="l"/>
              <a:pathLst>
                <a:path h="775135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684190"/>
                  </a:lnTo>
                  <a:cubicBezTo>
                    <a:pt x="1155896" y="734418"/>
                    <a:pt x="1115178" y="775135"/>
                    <a:pt x="1064950" y="775135"/>
                  </a:cubicBezTo>
                  <a:lnTo>
                    <a:pt x="90945" y="775135"/>
                  </a:lnTo>
                  <a:cubicBezTo>
                    <a:pt x="66825" y="775135"/>
                    <a:pt x="43693" y="765554"/>
                    <a:pt x="26637" y="748498"/>
                  </a:cubicBezTo>
                  <a:cubicBezTo>
                    <a:pt x="9582" y="731443"/>
                    <a:pt x="0" y="708311"/>
                    <a:pt x="0" y="684190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155896" cy="82276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적용 과정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2299740" y="5990942"/>
            <a:ext cx="4329188" cy="1391216"/>
          </a:xfrm>
          <a:custGeom>
            <a:avLst/>
            <a:gdLst/>
            <a:ahLst/>
            <a:cxnLst/>
            <a:rect r="r" b="b" t="t" l="l"/>
            <a:pathLst>
              <a:path h="1391216" w="4329188">
                <a:moveTo>
                  <a:pt x="0" y="0"/>
                </a:moveTo>
                <a:lnTo>
                  <a:pt x="4329188" y="0"/>
                </a:lnTo>
                <a:lnTo>
                  <a:pt x="4329188" y="1391216"/>
                </a:lnTo>
                <a:lnTo>
                  <a:pt x="0" y="139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358415" y="5990942"/>
            <a:ext cx="3797099" cy="3037679"/>
          </a:xfrm>
          <a:custGeom>
            <a:avLst/>
            <a:gdLst/>
            <a:ahLst/>
            <a:cxnLst/>
            <a:rect r="r" b="b" t="t" l="l"/>
            <a:pathLst>
              <a:path h="3037679" w="3797099">
                <a:moveTo>
                  <a:pt x="0" y="0"/>
                </a:moveTo>
                <a:lnTo>
                  <a:pt x="3797099" y="0"/>
                </a:lnTo>
                <a:lnTo>
                  <a:pt x="3797099" y="3037679"/>
                </a:lnTo>
                <a:lnTo>
                  <a:pt x="0" y="3037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175677" y="5990942"/>
            <a:ext cx="4033966" cy="2910350"/>
          </a:xfrm>
          <a:custGeom>
            <a:avLst/>
            <a:gdLst/>
            <a:ahLst/>
            <a:cxnLst/>
            <a:rect r="r" b="b" t="t" l="l"/>
            <a:pathLst>
              <a:path h="2910350" w="4033966">
                <a:moveTo>
                  <a:pt x="0" y="0"/>
                </a:moveTo>
                <a:lnTo>
                  <a:pt x="4033966" y="0"/>
                </a:lnTo>
                <a:lnTo>
                  <a:pt x="4033966" y="2910350"/>
                </a:lnTo>
                <a:lnTo>
                  <a:pt x="0" y="2910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그룹 테이블 추가: 추가 과정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698682" y="3393164"/>
            <a:ext cx="9136305" cy="11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테이블 생성: 그룹 정보를 저장하는 테이블 추가.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멤버 테이블 생성: 그룹 멤버와 개별 활동을 연계.</a:t>
            </a:r>
          </a:p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아티스트 역할 테이블 수정: 그룹으로 참여한 지 저장하는 컬럼 추가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299740" y="5608672"/>
            <a:ext cx="432918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그룹 테이블 데이터 예시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358415" y="5608672"/>
            <a:ext cx="379709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그룹 멤버 테이블 데이터 예시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175677" y="5608672"/>
            <a:ext cx="432918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아티스트 역할 테이블 데이터 예시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910150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개요: 팀원 소개 및 역할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759922" y="3616654"/>
            <a:ext cx="2625228" cy="754618"/>
            <a:chOff x="0" y="0"/>
            <a:chExt cx="3500304" cy="1006157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팀장 김영웅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5767162" y="3567589"/>
            <a:ext cx="337683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0"/>
              </a:lnSpc>
            </a:pPr>
            <a:r>
              <a:rPr lang="en-US" sz="24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엔터티 설계, 초성 검색 로직 구현, 검색 쿼리 최적화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2759922" y="5337128"/>
            <a:ext cx="2625228" cy="754618"/>
            <a:chOff x="0" y="0"/>
            <a:chExt cx="3500304" cy="1006157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팀원 김동환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759922" y="7053771"/>
            <a:ext cx="2625228" cy="754618"/>
            <a:chOff x="0" y="0"/>
            <a:chExt cx="3500304" cy="1006157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팀원 김현우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5767162" y="5270453"/>
            <a:ext cx="337683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0"/>
              </a:lnSpc>
            </a:pPr>
            <a:r>
              <a:rPr lang="en-US" sz="24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음원 상세 페이지, 검색 쿼리 작성, 검색 결과 페이지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767162" y="6996621"/>
            <a:ext cx="337683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sz="22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음원 차트, 정보 수정 페이지, 초성 검색 구현, AWS 배포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9525000" y="3634264"/>
            <a:ext cx="2625228" cy="754618"/>
            <a:chOff x="0" y="0"/>
            <a:chExt cx="3500304" cy="1006157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팀원 박성준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2532240" y="3575674"/>
            <a:ext cx="337683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0"/>
              </a:lnSpc>
            </a:pPr>
            <a:r>
              <a:rPr lang="en-US" sz="26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마이페이지, 그룹 , 아티스트 페이지 구현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9525000" y="5354738"/>
            <a:ext cx="2625228" cy="754618"/>
            <a:chOff x="0" y="0"/>
            <a:chExt cx="3500304" cy="1006157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팀원 장동필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525000" y="7071381"/>
            <a:ext cx="2625228" cy="754618"/>
            <a:chOff x="0" y="0"/>
            <a:chExt cx="3500304" cy="1006157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팀원 정윤정</a:t>
              </a: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12532240" y="5278538"/>
            <a:ext cx="337683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0"/>
              </a:lnSpc>
            </a:pPr>
            <a:r>
              <a:rPr lang="en-US" sz="26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앨범 차트 페이지, 좋아요 통계 테이블 구현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532240" y="7004706"/>
            <a:ext cx="3376838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5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로그인/회원가입 페이지, 그룹 업데이트 쿼리 작성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267158" y="3103909"/>
            <a:ext cx="11828026" cy="2039591"/>
            <a:chOff x="0" y="0"/>
            <a:chExt cx="5538134" cy="95498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38134" cy="954980"/>
            </a:xfrm>
            <a:custGeom>
              <a:avLst/>
              <a:gdLst/>
              <a:ahLst/>
              <a:cxnLst/>
              <a:rect r="r" b="b" t="t" l="l"/>
              <a:pathLst>
                <a:path h="954980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935998"/>
                  </a:lnTo>
                  <a:cubicBezTo>
                    <a:pt x="5538134" y="946482"/>
                    <a:pt x="5529636" y="954980"/>
                    <a:pt x="5519152" y="954980"/>
                  </a:cubicBezTo>
                  <a:lnTo>
                    <a:pt x="18982" y="954980"/>
                  </a:lnTo>
                  <a:cubicBezTo>
                    <a:pt x="8498" y="954980"/>
                    <a:pt x="0" y="946482"/>
                    <a:pt x="0" y="935998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5538134" cy="97403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267158" y="3103909"/>
            <a:ext cx="2468695" cy="2039591"/>
            <a:chOff x="0" y="0"/>
            <a:chExt cx="1155896" cy="9549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55896" cy="954980"/>
            </a:xfrm>
            <a:custGeom>
              <a:avLst/>
              <a:gdLst/>
              <a:ahLst/>
              <a:cxnLst/>
              <a:rect r="r" b="b" t="t" l="l"/>
              <a:pathLst>
                <a:path h="954980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864035"/>
                  </a:lnTo>
                  <a:cubicBezTo>
                    <a:pt x="1155896" y="914263"/>
                    <a:pt x="1115178" y="954980"/>
                    <a:pt x="1064950" y="954980"/>
                  </a:cubicBezTo>
                  <a:lnTo>
                    <a:pt x="90945" y="954980"/>
                  </a:lnTo>
                  <a:cubicBezTo>
                    <a:pt x="66825" y="954980"/>
                    <a:pt x="43693" y="945398"/>
                    <a:pt x="26637" y="928343"/>
                  </a:cubicBezTo>
                  <a:cubicBezTo>
                    <a:pt x="9582" y="911287"/>
                    <a:pt x="0" y="888155"/>
                    <a:pt x="0" y="864035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155896" cy="100260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적용 결과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3908393" y="5755800"/>
            <a:ext cx="4140196" cy="3123678"/>
          </a:xfrm>
          <a:custGeom>
            <a:avLst/>
            <a:gdLst/>
            <a:ahLst/>
            <a:cxnLst/>
            <a:rect r="r" b="b" t="t" l="l"/>
            <a:pathLst>
              <a:path h="3123678" w="4140196">
                <a:moveTo>
                  <a:pt x="0" y="0"/>
                </a:moveTo>
                <a:lnTo>
                  <a:pt x="4140197" y="0"/>
                </a:lnTo>
                <a:lnTo>
                  <a:pt x="4140197" y="3123678"/>
                </a:lnTo>
                <a:lnTo>
                  <a:pt x="0" y="3123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304005" y="5755800"/>
            <a:ext cx="4140196" cy="3068118"/>
          </a:xfrm>
          <a:custGeom>
            <a:avLst/>
            <a:gdLst/>
            <a:ahLst/>
            <a:cxnLst/>
            <a:rect r="r" b="b" t="t" l="l"/>
            <a:pathLst>
              <a:path h="3068118" w="4140196">
                <a:moveTo>
                  <a:pt x="0" y="0"/>
                </a:moveTo>
                <a:lnTo>
                  <a:pt x="4140197" y="0"/>
                </a:lnTo>
                <a:lnTo>
                  <a:pt x="4140197" y="3068118"/>
                </a:lnTo>
                <a:lnTo>
                  <a:pt x="0" y="3068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그룹 테이블 추가: 적용 결과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35853" y="3653360"/>
            <a:ext cx="9136305" cy="11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아티스트 페이지: 모든 활동(그룹 및 솔로)에서의 참여 음원이 정확히 표시됨.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페이지: 그룹 멤버 및 그룹 앨범 정보 정확히 출력.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3908393" y="5373530"/>
            <a:ext cx="414019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그룹 페이지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304005" y="5373530"/>
            <a:ext cx="414019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아티스트 페이지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465547" y="2367251"/>
            <a:ext cx="5356906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시현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60321" y="4257675"/>
            <a:ext cx="11383536" cy="133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sz="100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시현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844119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주요 성과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229987" y="4031639"/>
            <a:ext cx="11828026" cy="2039591"/>
            <a:chOff x="0" y="0"/>
            <a:chExt cx="5538134" cy="9549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954980"/>
            </a:xfrm>
            <a:custGeom>
              <a:avLst/>
              <a:gdLst/>
              <a:ahLst/>
              <a:cxnLst/>
              <a:rect r="r" b="b" t="t" l="l"/>
              <a:pathLst>
                <a:path h="954980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935998"/>
                  </a:lnTo>
                  <a:cubicBezTo>
                    <a:pt x="5538134" y="946482"/>
                    <a:pt x="5529636" y="954980"/>
                    <a:pt x="5519152" y="954980"/>
                  </a:cubicBezTo>
                  <a:lnTo>
                    <a:pt x="18982" y="954980"/>
                  </a:lnTo>
                  <a:cubicBezTo>
                    <a:pt x="8498" y="954980"/>
                    <a:pt x="0" y="946482"/>
                    <a:pt x="0" y="935998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97403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29987" y="4031639"/>
            <a:ext cx="2468695" cy="2039591"/>
            <a:chOff x="0" y="0"/>
            <a:chExt cx="1155896" cy="9549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55896" cy="954980"/>
            </a:xfrm>
            <a:custGeom>
              <a:avLst/>
              <a:gdLst/>
              <a:ahLst/>
              <a:cxnLst/>
              <a:rect r="r" b="b" t="t" l="l"/>
              <a:pathLst>
                <a:path h="954980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864035"/>
                  </a:lnTo>
                  <a:cubicBezTo>
                    <a:pt x="1155896" y="914263"/>
                    <a:pt x="1115178" y="954980"/>
                    <a:pt x="1064950" y="954980"/>
                  </a:cubicBezTo>
                  <a:lnTo>
                    <a:pt x="90945" y="954980"/>
                  </a:lnTo>
                  <a:cubicBezTo>
                    <a:pt x="66825" y="954980"/>
                    <a:pt x="43693" y="945398"/>
                    <a:pt x="26637" y="928343"/>
                  </a:cubicBezTo>
                  <a:cubicBezTo>
                    <a:pt x="9582" y="911287"/>
                    <a:pt x="0" y="888155"/>
                    <a:pt x="0" y="864035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55896" cy="100260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주요 성과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698682" y="4266923"/>
            <a:ext cx="9136305" cy="198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100만 건에 대한 검색 기능 구현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초성 검색 로직 구현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테이블 및 그룹 페이지 구현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아티스트 페이지의 참여 음원 정보 정확성 향상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910150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개선 방향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759922" y="3473383"/>
            <a:ext cx="11828026" cy="1670117"/>
            <a:chOff x="0" y="0"/>
            <a:chExt cx="5538134" cy="78198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781984"/>
            </a:xfrm>
            <a:custGeom>
              <a:avLst/>
              <a:gdLst/>
              <a:ahLst/>
              <a:cxnLst/>
              <a:rect r="r" b="b" t="t" l="l"/>
              <a:pathLst>
                <a:path h="781984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763003"/>
                  </a:lnTo>
                  <a:cubicBezTo>
                    <a:pt x="5538134" y="773486"/>
                    <a:pt x="5529636" y="781984"/>
                    <a:pt x="5519152" y="781984"/>
                  </a:cubicBezTo>
                  <a:lnTo>
                    <a:pt x="18982" y="781984"/>
                  </a:lnTo>
                  <a:cubicBezTo>
                    <a:pt x="8498" y="781984"/>
                    <a:pt x="0" y="773486"/>
                    <a:pt x="0" y="763003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801034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228616" y="3636971"/>
            <a:ext cx="9136305" cy="11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데이터가 더 늘어난 경우 LIKE 검색은 한계가 있음.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성능 좋은 알고리즘을 사용한 검색 기능을 이용할 수 있음.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2759922" y="3473383"/>
            <a:ext cx="2468695" cy="1655490"/>
            <a:chOff x="0" y="0"/>
            <a:chExt cx="1155896" cy="77513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55896" cy="775135"/>
            </a:xfrm>
            <a:custGeom>
              <a:avLst/>
              <a:gdLst/>
              <a:ahLst/>
              <a:cxnLst/>
              <a:rect r="r" b="b" t="t" l="l"/>
              <a:pathLst>
                <a:path h="775135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684190"/>
                  </a:lnTo>
                  <a:cubicBezTo>
                    <a:pt x="1155896" y="734418"/>
                    <a:pt x="1115178" y="775135"/>
                    <a:pt x="1064950" y="775135"/>
                  </a:cubicBezTo>
                  <a:lnTo>
                    <a:pt x="90945" y="775135"/>
                  </a:lnTo>
                  <a:cubicBezTo>
                    <a:pt x="66825" y="775135"/>
                    <a:pt x="43693" y="765554"/>
                    <a:pt x="26637" y="748498"/>
                  </a:cubicBezTo>
                  <a:cubicBezTo>
                    <a:pt x="9582" y="731443"/>
                    <a:pt x="0" y="708311"/>
                    <a:pt x="0" y="684190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155896" cy="82276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외부 검색 엔진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759922" y="5617706"/>
            <a:ext cx="11828026" cy="1670117"/>
            <a:chOff x="0" y="0"/>
            <a:chExt cx="5538134" cy="78198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538134" cy="781984"/>
            </a:xfrm>
            <a:custGeom>
              <a:avLst/>
              <a:gdLst/>
              <a:ahLst/>
              <a:cxnLst/>
              <a:rect r="r" b="b" t="t" l="l"/>
              <a:pathLst>
                <a:path h="781984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763003"/>
                  </a:lnTo>
                  <a:cubicBezTo>
                    <a:pt x="5538134" y="773486"/>
                    <a:pt x="5529636" y="781984"/>
                    <a:pt x="5519152" y="781984"/>
                  </a:cubicBezTo>
                  <a:lnTo>
                    <a:pt x="18982" y="781984"/>
                  </a:lnTo>
                  <a:cubicBezTo>
                    <a:pt x="8498" y="781984"/>
                    <a:pt x="0" y="773486"/>
                    <a:pt x="0" y="763003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5538134" cy="801034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5228616" y="5420445"/>
            <a:ext cx="9136305" cy="158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음원 차트 페이지의 쿼리 최적화는 개발 시간 부족으로 하지 못함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음원 데이터를 불러올 때 대기 시간이 생김</a:t>
            </a:r>
          </a:p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차트 페이지에서 사용하는 쿼리를 최적화 하여 대기 시간을 줄여야 함.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2759922" y="5617706"/>
            <a:ext cx="2468695" cy="1655490"/>
            <a:chOff x="0" y="0"/>
            <a:chExt cx="1155896" cy="77513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55896" cy="775135"/>
            </a:xfrm>
            <a:custGeom>
              <a:avLst/>
              <a:gdLst/>
              <a:ahLst/>
              <a:cxnLst/>
              <a:rect r="r" b="b" t="t" l="l"/>
              <a:pathLst>
                <a:path h="775135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684190"/>
                  </a:lnTo>
                  <a:cubicBezTo>
                    <a:pt x="1155896" y="734418"/>
                    <a:pt x="1115178" y="775135"/>
                    <a:pt x="1064950" y="775135"/>
                  </a:cubicBezTo>
                  <a:lnTo>
                    <a:pt x="90945" y="775135"/>
                  </a:lnTo>
                  <a:cubicBezTo>
                    <a:pt x="66825" y="775135"/>
                    <a:pt x="43693" y="765554"/>
                    <a:pt x="26637" y="748498"/>
                  </a:cubicBezTo>
                  <a:cubicBezTo>
                    <a:pt x="9582" y="731443"/>
                    <a:pt x="0" y="708311"/>
                    <a:pt x="0" y="684190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1155896" cy="82276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차트 페이지 최적화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465547" y="2367251"/>
            <a:ext cx="5356906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Q &amp; 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889277" y="7386638"/>
            <a:ext cx="8525624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프로젝트에 대해 궁금한 점은 질문해주세요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460321" y="4257675"/>
            <a:ext cx="11383536" cy="133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sz="100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질문과 답변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465547" y="2367251"/>
            <a:ext cx="5356906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THANK YOU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60321" y="4257675"/>
            <a:ext cx="11383536" cy="133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sz="10099" strike="noStrike" u="none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감사합니다</a:t>
            </a:r>
          </a:p>
        </p:txBody>
      </p:sp>
      <p:sp>
        <p:nvSpPr>
          <p:cNvPr name="AutoShape 41" id="41"/>
          <p:cNvSpPr/>
          <p:nvPr/>
        </p:nvSpPr>
        <p:spPr>
          <a:xfrm>
            <a:off x="7407636" y="7688218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0851789" y="7709002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7425968" y="7602493"/>
            <a:ext cx="3444153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발표자 김영웅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619723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910150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개요: 배경 및 목표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957304" y="6253580"/>
            <a:ext cx="11555438" cy="2426118"/>
            <a:chOff x="0" y="0"/>
            <a:chExt cx="5410502" cy="11359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410502" cy="1135960"/>
            </a:xfrm>
            <a:custGeom>
              <a:avLst/>
              <a:gdLst/>
              <a:ahLst/>
              <a:cxnLst/>
              <a:rect r="r" b="b" t="t" l="l"/>
              <a:pathLst>
                <a:path h="1135960" w="5410502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1116531"/>
                  </a:lnTo>
                  <a:cubicBezTo>
                    <a:pt x="5410502" y="1127261"/>
                    <a:pt x="5401804" y="1135960"/>
                    <a:pt x="5391073" y="1135960"/>
                  </a:cubicBezTo>
                  <a:lnTo>
                    <a:pt x="19429" y="1135960"/>
                  </a:lnTo>
                  <a:cubicBezTo>
                    <a:pt x="8699" y="1135960"/>
                    <a:pt x="0" y="1127261"/>
                    <a:pt x="0" y="1116531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410502" cy="115501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957304" y="6253580"/>
            <a:ext cx="2002779" cy="2426118"/>
            <a:chOff x="0" y="0"/>
            <a:chExt cx="937744" cy="113596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37744" cy="1135960"/>
            </a:xfrm>
            <a:custGeom>
              <a:avLst/>
              <a:gdLst/>
              <a:ahLst/>
              <a:cxnLst/>
              <a:rect r="r" b="b" t="t" l="l"/>
              <a:pathLst>
                <a:path h="1135960" w="937744">
                  <a:moveTo>
                    <a:pt x="112102" y="0"/>
                  </a:moveTo>
                  <a:lnTo>
                    <a:pt x="825642" y="0"/>
                  </a:lnTo>
                  <a:cubicBezTo>
                    <a:pt x="887554" y="0"/>
                    <a:pt x="937744" y="50190"/>
                    <a:pt x="937744" y="112102"/>
                  </a:cubicBezTo>
                  <a:lnTo>
                    <a:pt x="937744" y="1023858"/>
                  </a:lnTo>
                  <a:cubicBezTo>
                    <a:pt x="937744" y="1085770"/>
                    <a:pt x="887554" y="1135960"/>
                    <a:pt x="825642" y="1135960"/>
                  </a:cubicBezTo>
                  <a:lnTo>
                    <a:pt x="112102" y="1135960"/>
                  </a:lnTo>
                  <a:cubicBezTo>
                    <a:pt x="50190" y="1135960"/>
                    <a:pt x="0" y="1085770"/>
                    <a:pt x="0" y="1023858"/>
                  </a:cubicBezTo>
                  <a:lnTo>
                    <a:pt x="0" y="112102"/>
                  </a:lnTo>
                  <a:cubicBezTo>
                    <a:pt x="0" y="50190"/>
                    <a:pt x="50190" y="0"/>
                    <a:pt x="112102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937744" cy="121216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프로젝트 목표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263466" y="6530096"/>
            <a:ext cx="9249276" cy="214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대용량 데이터베이스 구축</a:t>
            </a:r>
          </a:p>
          <a:p>
            <a:pPr algn="just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빠르고 정확한 검색 기능 구현</a:t>
            </a:r>
          </a:p>
          <a:p>
            <a:pPr algn="just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다양한 검색 방식 제공 (전체 검색, 초성 검색 등)</a:t>
            </a:r>
          </a:p>
          <a:p>
            <a:pPr algn="just">
              <a:lnSpc>
                <a:spcPts val="4283"/>
              </a:lnSpc>
              <a:spcBef>
                <a:spcPct val="0"/>
              </a:spcBef>
            </a:pPr>
          </a:p>
        </p:txBody>
      </p:sp>
      <p:grpSp>
        <p:nvGrpSpPr>
          <p:cNvPr name="Group 38" id="38"/>
          <p:cNvGrpSpPr/>
          <p:nvPr/>
        </p:nvGrpSpPr>
        <p:grpSpPr>
          <a:xfrm rot="0">
            <a:off x="2957304" y="3224082"/>
            <a:ext cx="11555438" cy="2426118"/>
            <a:chOff x="0" y="0"/>
            <a:chExt cx="5410502" cy="113596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410502" cy="1135960"/>
            </a:xfrm>
            <a:custGeom>
              <a:avLst/>
              <a:gdLst/>
              <a:ahLst/>
              <a:cxnLst/>
              <a:rect r="r" b="b" t="t" l="l"/>
              <a:pathLst>
                <a:path h="1135960" w="5410502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1116531"/>
                  </a:lnTo>
                  <a:cubicBezTo>
                    <a:pt x="5410502" y="1127261"/>
                    <a:pt x="5401804" y="1135960"/>
                    <a:pt x="5391073" y="1135960"/>
                  </a:cubicBezTo>
                  <a:lnTo>
                    <a:pt x="19429" y="1135960"/>
                  </a:lnTo>
                  <a:cubicBezTo>
                    <a:pt x="8699" y="1135960"/>
                    <a:pt x="0" y="1127261"/>
                    <a:pt x="0" y="1116531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5410502" cy="115501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2957304" y="3224082"/>
            <a:ext cx="2002779" cy="2426118"/>
            <a:chOff x="0" y="0"/>
            <a:chExt cx="937744" cy="113596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37744" cy="1135960"/>
            </a:xfrm>
            <a:custGeom>
              <a:avLst/>
              <a:gdLst/>
              <a:ahLst/>
              <a:cxnLst/>
              <a:rect r="r" b="b" t="t" l="l"/>
              <a:pathLst>
                <a:path h="1135960" w="937744">
                  <a:moveTo>
                    <a:pt x="112102" y="0"/>
                  </a:moveTo>
                  <a:lnTo>
                    <a:pt x="825642" y="0"/>
                  </a:lnTo>
                  <a:cubicBezTo>
                    <a:pt x="887554" y="0"/>
                    <a:pt x="937744" y="50190"/>
                    <a:pt x="937744" y="112102"/>
                  </a:cubicBezTo>
                  <a:lnTo>
                    <a:pt x="937744" y="1023858"/>
                  </a:lnTo>
                  <a:cubicBezTo>
                    <a:pt x="937744" y="1085770"/>
                    <a:pt x="887554" y="1135960"/>
                    <a:pt x="825642" y="1135960"/>
                  </a:cubicBezTo>
                  <a:lnTo>
                    <a:pt x="112102" y="1135960"/>
                  </a:lnTo>
                  <a:cubicBezTo>
                    <a:pt x="50190" y="1135960"/>
                    <a:pt x="0" y="1085770"/>
                    <a:pt x="0" y="1023858"/>
                  </a:cubicBezTo>
                  <a:lnTo>
                    <a:pt x="0" y="112102"/>
                  </a:lnTo>
                  <a:cubicBezTo>
                    <a:pt x="0" y="50190"/>
                    <a:pt x="50190" y="0"/>
                    <a:pt x="112102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76200"/>
              <a:ext cx="937744" cy="121216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프로젝트 배경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263466" y="3759539"/>
            <a:ext cx="9249276" cy="160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대용량 음악 데이터 관리의 필요성</a:t>
            </a:r>
          </a:p>
          <a:p>
            <a:pPr algn="just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효율적인 검색 시스템의 중요성</a:t>
            </a:r>
          </a:p>
          <a:p>
            <a:pPr algn="just">
              <a:lnSpc>
                <a:spcPts val="42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5499543" y="1359152"/>
            <a:ext cx="10858005" cy="6088297"/>
          </a:xfrm>
          <a:custGeom>
            <a:avLst/>
            <a:gdLst/>
            <a:ahLst/>
            <a:cxnLst/>
            <a:rect r="r" b="b" t="t" l="l"/>
            <a:pathLst>
              <a:path h="6088297" w="10858005">
                <a:moveTo>
                  <a:pt x="0" y="0"/>
                </a:moveTo>
                <a:lnTo>
                  <a:pt x="10858005" y="0"/>
                </a:lnTo>
                <a:lnTo>
                  <a:pt x="10858005" y="6088297"/>
                </a:lnTo>
                <a:lnTo>
                  <a:pt x="0" y="608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074767" y="3197409"/>
            <a:ext cx="2855441" cy="2855441"/>
          </a:xfrm>
          <a:custGeom>
            <a:avLst/>
            <a:gdLst/>
            <a:ahLst/>
            <a:cxnLst/>
            <a:rect r="r" b="b" t="t" l="l"/>
            <a:pathLst>
              <a:path h="2855441" w="2855441">
                <a:moveTo>
                  <a:pt x="0" y="0"/>
                </a:moveTo>
                <a:lnTo>
                  <a:pt x="2855440" y="0"/>
                </a:lnTo>
                <a:lnTo>
                  <a:pt x="2855440" y="2855441"/>
                </a:lnTo>
                <a:lnTo>
                  <a:pt x="0" y="2855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493853" y="6371939"/>
            <a:ext cx="2017269" cy="2108963"/>
          </a:xfrm>
          <a:custGeom>
            <a:avLst/>
            <a:gdLst/>
            <a:ahLst/>
            <a:cxnLst/>
            <a:rect r="r" b="b" t="t" l="l"/>
            <a:pathLst>
              <a:path h="2108963" w="2017269">
                <a:moveTo>
                  <a:pt x="0" y="0"/>
                </a:moveTo>
                <a:lnTo>
                  <a:pt x="2017268" y="0"/>
                </a:lnTo>
                <a:lnTo>
                  <a:pt x="2017268" y="2108963"/>
                </a:lnTo>
                <a:lnTo>
                  <a:pt x="0" y="2108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930452" y="5924993"/>
            <a:ext cx="3431834" cy="3002854"/>
          </a:xfrm>
          <a:custGeom>
            <a:avLst/>
            <a:gdLst/>
            <a:ahLst/>
            <a:cxnLst/>
            <a:rect r="r" b="b" t="t" l="l"/>
            <a:pathLst>
              <a:path h="3002854" w="3431834">
                <a:moveTo>
                  <a:pt x="0" y="0"/>
                </a:moveTo>
                <a:lnTo>
                  <a:pt x="3431834" y="0"/>
                </a:lnTo>
                <a:lnTo>
                  <a:pt x="3431834" y="3002855"/>
                </a:lnTo>
                <a:lnTo>
                  <a:pt x="0" y="3002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930452" y="3102808"/>
            <a:ext cx="3621055" cy="3044643"/>
          </a:xfrm>
          <a:custGeom>
            <a:avLst/>
            <a:gdLst/>
            <a:ahLst/>
            <a:cxnLst/>
            <a:rect r="r" b="b" t="t" l="l"/>
            <a:pathLst>
              <a:path h="3044643" w="3621055">
                <a:moveTo>
                  <a:pt x="0" y="0"/>
                </a:moveTo>
                <a:lnTo>
                  <a:pt x="3621055" y="0"/>
                </a:lnTo>
                <a:lnTo>
                  <a:pt x="3621055" y="3044643"/>
                </a:lnTo>
                <a:lnTo>
                  <a:pt x="0" y="30446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89882" y="6036222"/>
            <a:ext cx="4964994" cy="2780397"/>
          </a:xfrm>
          <a:custGeom>
            <a:avLst/>
            <a:gdLst/>
            <a:ahLst/>
            <a:cxnLst/>
            <a:rect r="r" b="b" t="t" l="l"/>
            <a:pathLst>
              <a:path h="2780397" w="4964994">
                <a:moveTo>
                  <a:pt x="0" y="0"/>
                </a:moveTo>
                <a:lnTo>
                  <a:pt x="4964994" y="0"/>
                </a:lnTo>
                <a:lnTo>
                  <a:pt x="4964994" y="2780397"/>
                </a:lnTo>
                <a:lnTo>
                  <a:pt x="0" y="2780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778712" y="6654474"/>
            <a:ext cx="3578836" cy="2029608"/>
          </a:xfrm>
          <a:custGeom>
            <a:avLst/>
            <a:gdLst/>
            <a:ahLst/>
            <a:cxnLst/>
            <a:rect r="r" b="b" t="t" l="l"/>
            <a:pathLst>
              <a:path h="2029608" w="3578836">
                <a:moveTo>
                  <a:pt x="0" y="0"/>
                </a:moveTo>
                <a:lnTo>
                  <a:pt x="3578836" y="0"/>
                </a:lnTo>
                <a:lnTo>
                  <a:pt x="3578836" y="2029608"/>
                </a:lnTo>
                <a:lnTo>
                  <a:pt x="0" y="2029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235683" y="3603832"/>
            <a:ext cx="2664895" cy="1598937"/>
          </a:xfrm>
          <a:custGeom>
            <a:avLst/>
            <a:gdLst/>
            <a:ahLst/>
            <a:cxnLst/>
            <a:rect r="r" b="b" t="t" l="l"/>
            <a:pathLst>
              <a:path h="1598937" w="2664895">
                <a:moveTo>
                  <a:pt x="0" y="0"/>
                </a:moveTo>
                <a:lnTo>
                  <a:pt x="2664895" y="0"/>
                </a:lnTo>
                <a:lnTo>
                  <a:pt x="2664895" y="1598937"/>
                </a:lnTo>
                <a:lnTo>
                  <a:pt x="0" y="15989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759922" y="1910150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기술 스택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4976869" y="2438787"/>
            <a:ext cx="8334262" cy="6611891"/>
          </a:xfrm>
          <a:custGeom>
            <a:avLst/>
            <a:gdLst/>
            <a:ahLst/>
            <a:cxnLst/>
            <a:rect r="r" b="b" t="t" l="l"/>
            <a:pathLst>
              <a:path h="6611891" w="8334262">
                <a:moveTo>
                  <a:pt x="0" y="0"/>
                </a:moveTo>
                <a:lnTo>
                  <a:pt x="8334262" y="0"/>
                </a:lnTo>
                <a:lnTo>
                  <a:pt x="8334262" y="6611891"/>
                </a:lnTo>
                <a:lnTo>
                  <a:pt x="0" y="6611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036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67456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데이터 베이스 구조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진행: 대용량 데이터 준비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122026" y="3431331"/>
            <a:ext cx="11753579" cy="1813428"/>
            <a:chOff x="0" y="0"/>
            <a:chExt cx="15671439" cy="2417905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412"/>
              <a:ext cx="15671439" cy="1751166"/>
              <a:chOff x="0" y="0"/>
              <a:chExt cx="5503276" cy="61495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503276" cy="614950"/>
              </a:xfrm>
              <a:custGeom>
                <a:avLst/>
                <a:gdLst/>
                <a:ahLst/>
                <a:cxnLst/>
                <a:rect r="r" b="b" t="t" l="l"/>
                <a:pathLst>
                  <a:path h="614950" w="5503276">
                    <a:moveTo>
                      <a:pt x="19102" y="0"/>
                    </a:moveTo>
                    <a:lnTo>
                      <a:pt x="5484174" y="0"/>
                    </a:lnTo>
                    <a:cubicBezTo>
                      <a:pt x="5494724" y="0"/>
                      <a:pt x="5503276" y="8552"/>
                      <a:pt x="5503276" y="19102"/>
                    </a:cubicBezTo>
                    <a:lnTo>
                      <a:pt x="5503276" y="595848"/>
                    </a:lnTo>
                    <a:cubicBezTo>
                      <a:pt x="5503276" y="600914"/>
                      <a:pt x="5501263" y="605773"/>
                      <a:pt x="5497681" y="609355"/>
                    </a:cubicBezTo>
                    <a:cubicBezTo>
                      <a:pt x="5494099" y="612937"/>
                      <a:pt x="5489241" y="614950"/>
                      <a:pt x="5484174" y="614950"/>
                    </a:cubicBezTo>
                    <a:lnTo>
                      <a:pt x="19102" y="614950"/>
                    </a:lnTo>
                    <a:cubicBezTo>
                      <a:pt x="8552" y="614950"/>
                      <a:pt x="0" y="606398"/>
                      <a:pt x="0" y="595848"/>
                    </a:cubicBezTo>
                    <a:lnTo>
                      <a:pt x="0" y="19102"/>
                    </a:lnTo>
                    <a:cubicBezTo>
                      <a:pt x="0" y="8552"/>
                      <a:pt x="8552" y="0"/>
                      <a:pt x="191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5503276" cy="65305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289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0"/>
              <a:ext cx="2188573" cy="1751166"/>
              <a:chOff x="0" y="0"/>
              <a:chExt cx="768553" cy="61495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68553" cy="614950"/>
              </a:xfrm>
              <a:custGeom>
                <a:avLst/>
                <a:gdLst/>
                <a:ahLst/>
                <a:cxnLst/>
                <a:rect r="r" b="b" t="t" l="l"/>
                <a:pathLst>
                  <a:path h="614950" w="768553">
                    <a:moveTo>
                      <a:pt x="136781" y="0"/>
                    </a:moveTo>
                    <a:lnTo>
                      <a:pt x="631772" y="0"/>
                    </a:lnTo>
                    <a:cubicBezTo>
                      <a:pt x="707314" y="0"/>
                      <a:pt x="768553" y="61239"/>
                      <a:pt x="768553" y="136781"/>
                    </a:cubicBezTo>
                    <a:lnTo>
                      <a:pt x="768553" y="478169"/>
                    </a:lnTo>
                    <a:cubicBezTo>
                      <a:pt x="768553" y="553711"/>
                      <a:pt x="707314" y="614950"/>
                      <a:pt x="631772" y="614950"/>
                    </a:cubicBezTo>
                    <a:lnTo>
                      <a:pt x="136781" y="614950"/>
                    </a:lnTo>
                    <a:cubicBezTo>
                      <a:pt x="61239" y="614950"/>
                      <a:pt x="0" y="553711"/>
                      <a:pt x="0" y="478169"/>
                    </a:cubicBezTo>
                    <a:lnTo>
                      <a:pt x="0" y="136781"/>
                    </a:lnTo>
                    <a:cubicBezTo>
                      <a:pt x="0" y="61239"/>
                      <a:pt x="61239" y="0"/>
                      <a:pt x="136781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768553" cy="662575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2939"/>
                  </a:lnSpc>
                  <a:spcBef>
                    <a:spcPct val="0"/>
                  </a:spcBef>
                </a:pPr>
                <a:r>
                  <a:rPr lang="en-US" sz="2099">
                    <a:solidFill>
                      <a:srgbClr val="40352D"/>
                    </a:solidFill>
                    <a:latin typeface="Chonburi"/>
                    <a:ea typeface="Chonburi"/>
                    <a:cs typeface="Chonburi"/>
                    <a:sym typeface="Chonburi"/>
                  </a:rPr>
                  <a:t>더미 데이터 삽입</a:t>
                </a: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2656227" y="206834"/>
              <a:ext cx="11654897" cy="221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-실제 음원 정보를 대용량으로 만들기에는 기술적으로 불가능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- MySQL의 작업 프로시저를 이용해 더미 데이터 삽입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3051087" y="6008766"/>
            <a:ext cx="11895456" cy="1458085"/>
          </a:xfrm>
          <a:custGeom>
            <a:avLst/>
            <a:gdLst/>
            <a:ahLst/>
            <a:cxnLst/>
            <a:rect r="r" b="b" t="t" l="l"/>
            <a:pathLst>
              <a:path h="1458085" w="11895456">
                <a:moveTo>
                  <a:pt x="0" y="0"/>
                </a:moveTo>
                <a:lnTo>
                  <a:pt x="11895457" y="0"/>
                </a:lnTo>
                <a:lnTo>
                  <a:pt x="11895457" y="1458085"/>
                </a:lnTo>
                <a:lnTo>
                  <a:pt x="0" y="1458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15400" r="-52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0" y="6440602"/>
            <a:ext cx="18288000" cy="44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8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앨범 67000개, 음원 670,000개, 그룹 67000개, 아티스트 201,000명 삽입</a:t>
            </a:r>
          </a:p>
        </p:txBody>
      </p:sp>
      <p:sp>
        <p:nvSpPr>
          <p:cNvPr name="AutoShape 41" id="41"/>
          <p:cNvSpPr/>
          <p:nvPr/>
        </p:nvSpPr>
        <p:spPr>
          <a:xfrm flipH="true">
            <a:off x="8998816" y="5244760"/>
            <a:ext cx="0" cy="7640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진행: 검색 결과 출력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267158" y="3103909"/>
            <a:ext cx="11828026" cy="3749697"/>
            <a:chOff x="0" y="0"/>
            <a:chExt cx="5538134" cy="17556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1755688"/>
            </a:xfrm>
            <a:custGeom>
              <a:avLst/>
              <a:gdLst/>
              <a:ahLst/>
              <a:cxnLst/>
              <a:rect r="r" b="b" t="t" l="l"/>
              <a:pathLst>
                <a:path h="1755688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1736707"/>
                  </a:lnTo>
                  <a:cubicBezTo>
                    <a:pt x="5538134" y="1747190"/>
                    <a:pt x="5529636" y="1755688"/>
                    <a:pt x="5519152" y="1755688"/>
                  </a:cubicBezTo>
                  <a:lnTo>
                    <a:pt x="18982" y="1755688"/>
                  </a:lnTo>
                  <a:cubicBezTo>
                    <a:pt x="8498" y="1755688"/>
                    <a:pt x="0" y="1747190"/>
                    <a:pt x="0" y="1736707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1774738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67158" y="3103909"/>
            <a:ext cx="1712882" cy="3749697"/>
            <a:chOff x="0" y="0"/>
            <a:chExt cx="802008" cy="175568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02008" cy="1755688"/>
            </a:xfrm>
            <a:custGeom>
              <a:avLst/>
              <a:gdLst/>
              <a:ahLst/>
              <a:cxnLst/>
              <a:rect r="r" b="b" t="t" l="l"/>
              <a:pathLst>
                <a:path h="1755688" w="802008">
                  <a:moveTo>
                    <a:pt x="131075" y="0"/>
                  </a:moveTo>
                  <a:lnTo>
                    <a:pt x="670933" y="0"/>
                  </a:lnTo>
                  <a:cubicBezTo>
                    <a:pt x="705696" y="0"/>
                    <a:pt x="739036" y="13810"/>
                    <a:pt x="763617" y="38391"/>
                  </a:cubicBezTo>
                  <a:cubicBezTo>
                    <a:pt x="788198" y="62972"/>
                    <a:pt x="802008" y="96312"/>
                    <a:pt x="802008" y="131075"/>
                  </a:cubicBezTo>
                  <a:lnTo>
                    <a:pt x="802008" y="1624613"/>
                  </a:lnTo>
                  <a:cubicBezTo>
                    <a:pt x="802008" y="1697004"/>
                    <a:pt x="743324" y="1755688"/>
                    <a:pt x="670933" y="1755688"/>
                  </a:cubicBezTo>
                  <a:lnTo>
                    <a:pt x="131075" y="1755688"/>
                  </a:lnTo>
                  <a:cubicBezTo>
                    <a:pt x="96312" y="1755688"/>
                    <a:pt x="62972" y="1741879"/>
                    <a:pt x="38391" y="1717297"/>
                  </a:cubicBezTo>
                  <a:cubicBezTo>
                    <a:pt x="13810" y="1692716"/>
                    <a:pt x="0" y="1659377"/>
                    <a:pt x="0" y="1624613"/>
                  </a:cubicBezTo>
                  <a:lnTo>
                    <a:pt x="0" y="131075"/>
                  </a:lnTo>
                  <a:cubicBezTo>
                    <a:pt x="0" y="96312"/>
                    <a:pt x="13810" y="62972"/>
                    <a:pt x="38391" y="38391"/>
                  </a:cubicBezTo>
                  <a:cubicBezTo>
                    <a:pt x="62972" y="13810"/>
                    <a:pt x="96312" y="0"/>
                    <a:pt x="13107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02008" cy="180331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전체 검색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최적화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165895" y="3546388"/>
            <a:ext cx="10585979" cy="358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검색 결과 출력</a:t>
            </a:r>
          </a:p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검색 쿼리 후 추가 데이터 가공을 통해 결과 출력.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아티스트가 검색된 경우: 아티스트가 참여한 모든 곡 출력.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그룹이 검색된 경우: 아티스트 탭에 그룹 멤버를 함께 출력.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앨범이 검색된 경우: (1) 앨범 수록곡을 결과에 포함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            (2) 가장 많이 참여한 아티스트 하나만 출력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            (3) 해당 아티스트가 그룹으로 참여했다면 그룹 이름으로 출력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601899" y="2350540"/>
            <a:ext cx="4148358" cy="6712464"/>
          </a:xfrm>
          <a:custGeom>
            <a:avLst/>
            <a:gdLst/>
            <a:ahLst/>
            <a:cxnLst/>
            <a:rect r="r" b="b" t="t" l="l"/>
            <a:pathLst>
              <a:path h="6712464" w="4148358">
                <a:moveTo>
                  <a:pt x="0" y="0"/>
                </a:moveTo>
                <a:lnTo>
                  <a:pt x="4148358" y="0"/>
                </a:lnTo>
                <a:lnTo>
                  <a:pt x="4148358" y="6712464"/>
                </a:lnTo>
                <a:lnTo>
                  <a:pt x="0" y="6712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진행: 검색 결과 출력(앨범)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83635" y="4214077"/>
            <a:ext cx="7812517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앨범 테이블과 음원 테이블의 정보를 가져오는 쿼리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앨범이 검색된 경우 앨범의 수록곡을 검색 결과에 포함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가장 많이 등장한 아티스트를 출력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가장 많이 등장한 아티스트가 그룹으로 참여한 경우 그룹 이름 출력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검색 대상 문자열 길이가 짧은 순으로 정렬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문자열 길이가 동일한 경우 좋아요 개수가 많은 순으로 정렬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DAGQR-9vAG0</dc:identifier>
  <dcterms:modified xsi:type="dcterms:W3CDTF">2011-08-01T06:04:30Z</dcterms:modified>
  <cp:revision>1</cp:revision>
  <dc:title>앨범 검색 쿼리 먼저 보여주는 버전</dc:title>
</cp:coreProperties>
</file>